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32" r:id="rId1"/>
  </p:sldMasterIdLst>
  <p:notesMasterIdLst>
    <p:notesMasterId r:id="rId16"/>
  </p:notesMasterIdLst>
  <p:handoutMasterIdLst>
    <p:handoutMasterId r:id="rId17"/>
  </p:handoutMasterIdLst>
  <p:sldIdLst>
    <p:sldId id="1083" r:id="rId2"/>
    <p:sldId id="1088" r:id="rId3"/>
    <p:sldId id="1129" r:id="rId4"/>
    <p:sldId id="1128" r:id="rId5"/>
    <p:sldId id="1127" r:id="rId6"/>
    <p:sldId id="1119" r:id="rId7"/>
    <p:sldId id="1120" r:id="rId8"/>
    <p:sldId id="1122" r:id="rId9"/>
    <p:sldId id="1124" r:id="rId10"/>
    <p:sldId id="1125" r:id="rId11"/>
    <p:sldId id="1133" r:id="rId12"/>
    <p:sldId id="1130" r:id="rId13"/>
    <p:sldId id="1111" r:id="rId14"/>
    <p:sldId id="1131" r:id="rId15"/>
  </p:sldIdLst>
  <p:sldSz cx="9144000" cy="6858000" type="screen4x3"/>
  <p:notesSz cx="6797675" cy="987425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10" userDrawn="1">
          <p15:clr>
            <a:srgbClr val="A4A3A4"/>
          </p15:clr>
        </p15:guide>
        <p15:guide id="2" pos="214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CCFF"/>
    <a:srgbClr val="0000FF"/>
    <a:srgbClr val="00FFFF"/>
    <a:srgbClr val="99FFCC"/>
    <a:srgbClr val="00FF00"/>
    <a:srgbClr val="66FFFF"/>
    <a:srgbClr val="FF99CC"/>
    <a:srgbClr val="CC99FF"/>
    <a:srgbClr val="66CCFF"/>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207" autoAdjust="0"/>
    <p:restoredTop sz="87726" autoAdjust="0"/>
  </p:normalViewPr>
  <p:slideViewPr>
    <p:cSldViewPr snapToObjects="1">
      <p:cViewPr varScale="1">
        <p:scale>
          <a:sx n="101" d="100"/>
          <a:sy n="101" d="100"/>
        </p:scale>
        <p:origin x="1998" y="108"/>
      </p:cViewPr>
      <p:guideLst>
        <p:guide orient="horz" pos="2160"/>
        <p:guide pos="2880"/>
      </p:guideLst>
    </p:cSldViewPr>
  </p:slideViewPr>
  <p:outlineViewPr>
    <p:cViewPr>
      <p:scale>
        <a:sx n="33" d="100"/>
        <a:sy n="33" d="100"/>
      </p:scale>
      <p:origin x="0" y="2124"/>
    </p:cViewPr>
  </p:outlineViewPr>
  <p:notesTextViewPr>
    <p:cViewPr>
      <p:scale>
        <a:sx n="100" d="100"/>
        <a:sy n="100" d="100"/>
      </p:scale>
      <p:origin x="0" y="0"/>
    </p:cViewPr>
  </p:notesTextViewPr>
  <p:notesViewPr>
    <p:cSldViewPr snapToObjects="1">
      <p:cViewPr varScale="1">
        <p:scale>
          <a:sx n="74" d="100"/>
          <a:sy n="74" d="100"/>
        </p:scale>
        <p:origin x="-2124" y="-108"/>
      </p:cViewPr>
      <p:guideLst>
        <p:guide orient="horz" pos="3110"/>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79F8A0E-A893-4C82-9D19-D8069E7C273D}" type="doc">
      <dgm:prSet loTypeId="urn:microsoft.com/office/officeart/2005/8/layout/hProcess9" loCatId="process" qsTypeId="urn:microsoft.com/office/officeart/2005/8/quickstyle/simple1" qsCatId="simple" csTypeId="urn:microsoft.com/office/officeart/2005/8/colors/accent1_1" csCatId="accent1" phldr="1"/>
      <dgm:spPr/>
    </dgm:pt>
    <dgm:pt modelId="{E231CB65-4471-4C15-898D-B63D323E7A58}">
      <dgm:prSet phldrT="[Metin]" custT="1"/>
      <dgm:spPr/>
      <dgm:t>
        <a:bodyPr/>
        <a:lstStyle/>
        <a:p>
          <a:pPr defTabSz="889000">
            <a:lnSpc>
              <a:spcPct val="90000"/>
            </a:lnSpc>
            <a:spcBef>
              <a:spcPct val="0"/>
            </a:spcBef>
            <a:spcAft>
              <a:spcPts val="0"/>
            </a:spcAft>
          </a:pPr>
          <a:r>
            <a:rPr lang="tr-TR" sz="2000" b="1" dirty="0" smtClean="0">
              <a:effectLst>
                <a:outerShdw blurRad="38100" dist="38100" dir="2700000" algn="tl">
                  <a:srgbClr val="000000">
                    <a:alpha val="43137"/>
                  </a:srgbClr>
                </a:outerShdw>
              </a:effectLst>
            </a:rPr>
            <a:t>1) TARGET GROUP</a:t>
          </a:r>
        </a:p>
        <a:p>
          <a:pPr marL="0" marR="0" indent="0" defTabSz="914400" eaLnBrk="1" fontAlgn="auto" latinLnBrk="0" hangingPunct="1">
            <a:lnSpc>
              <a:spcPct val="100000"/>
            </a:lnSpc>
            <a:spcBef>
              <a:spcPts val="0"/>
            </a:spcBef>
            <a:spcAft>
              <a:spcPts val="0"/>
            </a:spcAft>
            <a:buClrTx/>
            <a:buSzTx/>
            <a:buFontTx/>
            <a:buNone/>
            <a:tabLst/>
            <a:defRPr/>
          </a:pPr>
          <a:endParaRPr lang="tr-TR" sz="200" dirty="0" smtClean="0"/>
        </a:p>
        <a:p>
          <a:pPr marL="0" marR="0" indent="0" defTabSz="914400" eaLnBrk="1" fontAlgn="auto" latinLnBrk="0" hangingPunct="1">
            <a:lnSpc>
              <a:spcPct val="100000"/>
            </a:lnSpc>
            <a:spcBef>
              <a:spcPts val="0"/>
            </a:spcBef>
            <a:spcAft>
              <a:spcPts val="0"/>
            </a:spcAft>
            <a:buClrTx/>
            <a:buSzTx/>
            <a:buFontTx/>
            <a:buNone/>
            <a:tabLst/>
            <a:defRPr/>
          </a:pPr>
          <a:r>
            <a:rPr lang="tr-TR" sz="1000" dirty="0" smtClean="0"/>
            <a:t>1. </a:t>
          </a:r>
          <a:r>
            <a:rPr lang="tr-TR" sz="1000" dirty="0" err="1" smtClean="0"/>
            <a:t>skills</a:t>
          </a:r>
          <a:r>
            <a:rPr lang="tr-TR" sz="1000" dirty="0" smtClean="0"/>
            <a:t> </a:t>
          </a:r>
          <a:r>
            <a:rPr lang="tr-TR" sz="1000" dirty="0" err="1" smtClean="0"/>
            <a:t>mapping</a:t>
          </a:r>
          <a:r>
            <a:rPr lang="tr-TR" sz="1000" dirty="0" smtClean="0"/>
            <a:t> of SuTPs </a:t>
          </a:r>
          <a:r>
            <a:rPr lang="tr-TR" sz="1000" dirty="0" err="1" smtClean="0"/>
            <a:t>and</a:t>
          </a:r>
          <a:r>
            <a:rPr lang="tr-TR" sz="1000" dirty="0" smtClean="0"/>
            <a:t> </a:t>
          </a:r>
          <a:r>
            <a:rPr lang="tr-TR" sz="1000" dirty="0" err="1" smtClean="0"/>
            <a:t>host</a:t>
          </a:r>
          <a:r>
            <a:rPr lang="tr-TR" sz="1000" dirty="0" smtClean="0"/>
            <a:t> </a:t>
          </a:r>
          <a:r>
            <a:rPr lang="tr-TR" sz="1000" dirty="0" err="1" smtClean="0"/>
            <a:t>communities</a:t>
          </a:r>
          <a:endParaRPr lang="tr-TR" sz="1000" dirty="0" smtClean="0"/>
        </a:p>
        <a:p>
          <a:pPr marL="0" marR="0" indent="0" defTabSz="914400" eaLnBrk="1" fontAlgn="auto" latinLnBrk="0" hangingPunct="1">
            <a:lnSpc>
              <a:spcPct val="100000"/>
            </a:lnSpc>
            <a:spcBef>
              <a:spcPts val="0"/>
            </a:spcBef>
            <a:spcAft>
              <a:spcPts val="0"/>
            </a:spcAft>
            <a:buClrTx/>
            <a:buSzTx/>
            <a:buFontTx/>
            <a:buNone/>
            <a:tabLst/>
            <a:defRPr/>
          </a:pPr>
          <a:r>
            <a:rPr lang="tr-TR" sz="1000" dirty="0" smtClean="0"/>
            <a:t>+</a:t>
          </a:r>
        </a:p>
        <a:p>
          <a:pPr marL="0" marR="0" indent="0" defTabSz="914400" eaLnBrk="1" fontAlgn="auto" latinLnBrk="0" hangingPunct="1">
            <a:lnSpc>
              <a:spcPct val="100000"/>
            </a:lnSpc>
            <a:spcBef>
              <a:spcPts val="0"/>
            </a:spcBef>
            <a:spcAft>
              <a:spcPts val="0"/>
            </a:spcAft>
            <a:buClrTx/>
            <a:buSzTx/>
            <a:buFontTx/>
            <a:buNone/>
            <a:tabLst/>
            <a:defRPr/>
          </a:pPr>
          <a:r>
            <a:rPr lang="tr-TR" sz="1000" dirty="0" smtClean="0"/>
            <a:t>2. </a:t>
          </a:r>
          <a:r>
            <a:rPr lang="tr-TR" sz="1000" dirty="0" err="1" smtClean="0"/>
            <a:t>needs</a:t>
          </a:r>
          <a:r>
            <a:rPr lang="tr-TR" sz="1000" dirty="0" smtClean="0"/>
            <a:t> </a:t>
          </a:r>
          <a:r>
            <a:rPr lang="tr-TR" sz="1000" dirty="0" err="1" smtClean="0"/>
            <a:t>analysis</a:t>
          </a:r>
          <a:r>
            <a:rPr lang="tr-TR" sz="1000" dirty="0" smtClean="0"/>
            <a:t> </a:t>
          </a:r>
          <a:r>
            <a:rPr lang="tr-TR" sz="1000" dirty="0" err="1" smtClean="0"/>
            <a:t>for</a:t>
          </a:r>
          <a:r>
            <a:rPr lang="tr-TR" sz="1000" dirty="0" smtClean="0"/>
            <a:t> </a:t>
          </a:r>
          <a:r>
            <a:rPr lang="tr-TR" sz="1000" dirty="0" err="1" smtClean="0"/>
            <a:t>companies</a:t>
          </a:r>
          <a:r>
            <a:rPr lang="tr-TR" sz="1000" dirty="0" smtClean="0"/>
            <a:t> </a:t>
          </a:r>
        </a:p>
        <a:p>
          <a:pPr defTabSz="889000">
            <a:lnSpc>
              <a:spcPct val="90000"/>
            </a:lnSpc>
            <a:spcBef>
              <a:spcPct val="0"/>
            </a:spcBef>
            <a:spcAft>
              <a:spcPts val="0"/>
            </a:spcAft>
          </a:pPr>
          <a:endParaRPr lang="tr-TR" sz="900" b="1" dirty="0" smtClean="0">
            <a:effectLst>
              <a:outerShdw blurRad="38100" dist="38100" dir="2700000" algn="tl">
                <a:srgbClr val="000000">
                  <a:alpha val="43137"/>
                </a:srgbClr>
              </a:outerShdw>
            </a:effectLst>
          </a:endParaRPr>
        </a:p>
        <a:p>
          <a:pPr defTabSz="889000">
            <a:lnSpc>
              <a:spcPct val="90000"/>
            </a:lnSpc>
            <a:spcBef>
              <a:spcPct val="0"/>
            </a:spcBef>
            <a:spcAft>
              <a:spcPts val="0"/>
            </a:spcAft>
          </a:pPr>
          <a:r>
            <a:rPr lang="tr-TR" sz="2800" b="1" dirty="0" smtClean="0">
              <a:effectLst>
                <a:outerShdw blurRad="38100" dist="38100" dir="2700000" algn="tl">
                  <a:srgbClr val="000000">
                    <a:alpha val="43137"/>
                  </a:srgbClr>
                </a:outerShdw>
              </a:effectLst>
            </a:rPr>
            <a:t>30.000</a:t>
          </a:r>
        </a:p>
      </dgm:t>
    </dgm:pt>
    <dgm:pt modelId="{8BA1908D-A992-4D98-AC38-DB22FE97FE24}" type="parTrans" cxnId="{DF332935-FB8B-462E-9128-9F846CCE0CA1}">
      <dgm:prSet/>
      <dgm:spPr/>
      <dgm:t>
        <a:bodyPr/>
        <a:lstStyle/>
        <a:p>
          <a:endParaRPr lang="tr-TR"/>
        </a:p>
      </dgm:t>
    </dgm:pt>
    <dgm:pt modelId="{D23286FC-AC78-413D-B188-3B00DADA7D52}" type="sibTrans" cxnId="{DF332935-FB8B-462E-9128-9F846CCE0CA1}">
      <dgm:prSet/>
      <dgm:spPr/>
      <dgm:t>
        <a:bodyPr/>
        <a:lstStyle/>
        <a:p>
          <a:endParaRPr lang="tr-TR"/>
        </a:p>
      </dgm:t>
    </dgm:pt>
    <dgm:pt modelId="{C0E2EB2F-C0AC-4BCF-A5FA-7BC94BD092DF}">
      <dgm:prSet phldrT="[Metin]" custT="1"/>
      <dgm:spPr/>
      <dgm:t>
        <a:bodyPr/>
        <a:lstStyle/>
        <a:p>
          <a:pPr>
            <a:spcAft>
              <a:spcPts val="0"/>
            </a:spcAft>
          </a:pPr>
          <a:endParaRPr lang="tr-TR" sz="2000" b="1" dirty="0" smtClean="0">
            <a:effectLst>
              <a:outerShdw blurRad="38100" dist="38100" dir="2700000" algn="tl">
                <a:srgbClr val="000000">
                  <a:alpha val="43137"/>
                </a:srgbClr>
              </a:outerShdw>
            </a:effectLst>
          </a:endParaRPr>
        </a:p>
        <a:p>
          <a:pPr>
            <a:spcAft>
              <a:spcPts val="0"/>
            </a:spcAft>
          </a:pPr>
          <a:endParaRPr lang="tr-TR" sz="2800" b="1" dirty="0" smtClean="0">
            <a:effectLst>
              <a:outerShdw blurRad="38100" dist="38100" dir="2700000" algn="tl">
                <a:srgbClr val="000000">
                  <a:alpha val="43137"/>
                </a:srgbClr>
              </a:outerShdw>
            </a:effectLst>
          </a:endParaRPr>
        </a:p>
        <a:p>
          <a:pPr>
            <a:spcAft>
              <a:spcPts val="0"/>
            </a:spcAft>
          </a:pPr>
          <a:r>
            <a:rPr lang="tr-TR" sz="2000" b="1" dirty="0" smtClean="0">
              <a:effectLst>
                <a:outerShdw blurRad="38100" dist="38100" dir="2700000" algn="tl">
                  <a:srgbClr val="000000">
                    <a:alpha val="43137"/>
                  </a:srgbClr>
                </a:outerShdw>
              </a:effectLst>
            </a:rPr>
            <a:t>2)  TEST &amp; </a:t>
          </a:r>
          <a:r>
            <a:rPr lang="tr-TR" sz="1800" b="1" dirty="0" smtClean="0">
              <a:effectLst>
                <a:outerShdw blurRad="38100" dist="38100" dir="2700000" algn="tl">
                  <a:srgbClr val="000000">
                    <a:alpha val="43137"/>
                  </a:srgbClr>
                </a:outerShdw>
              </a:effectLst>
            </a:rPr>
            <a:t>CERTIFICATION</a:t>
          </a:r>
        </a:p>
        <a:p>
          <a:pPr>
            <a:spcAft>
              <a:spcPct val="35000"/>
            </a:spcAft>
          </a:pPr>
          <a:endParaRPr lang="tr-TR" sz="400" b="1" dirty="0" smtClean="0">
            <a:effectLst>
              <a:outerShdw blurRad="38100" dist="38100" dir="2700000" algn="tl">
                <a:srgbClr val="000000">
                  <a:alpha val="43137"/>
                </a:srgbClr>
              </a:outerShdw>
            </a:effectLst>
          </a:endParaRPr>
        </a:p>
        <a:p>
          <a:pPr>
            <a:spcAft>
              <a:spcPts val="0"/>
            </a:spcAft>
          </a:pPr>
          <a:r>
            <a:rPr lang="tr-TR" sz="2800" b="1" dirty="0" smtClean="0">
              <a:effectLst>
                <a:outerShdw blurRad="38100" dist="38100" dir="2700000" algn="tl">
                  <a:srgbClr val="000000">
                    <a:alpha val="43137"/>
                  </a:srgbClr>
                </a:outerShdw>
              </a:effectLst>
            </a:rPr>
            <a:t>15.000</a:t>
          </a:r>
        </a:p>
        <a:p>
          <a:pPr>
            <a:spcAft>
              <a:spcPct val="35000"/>
            </a:spcAft>
          </a:pPr>
          <a:endParaRPr lang="tr-TR" sz="4400" b="1" dirty="0" smtClean="0">
            <a:effectLst>
              <a:outerShdw blurRad="38100" dist="38100" dir="2700000" algn="tl">
                <a:srgbClr val="000000">
                  <a:alpha val="43137"/>
                </a:srgbClr>
              </a:outerShdw>
            </a:effectLst>
          </a:endParaRPr>
        </a:p>
      </dgm:t>
    </dgm:pt>
    <dgm:pt modelId="{05F78402-EB1A-42DF-A323-D6203F2F94F5}" type="parTrans" cxnId="{C9E4C148-377A-4C22-8515-917EFD0C8E87}">
      <dgm:prSet/>
      <dgm:spPr/>
      <dgm:t>
        <a:bodyPr/>
        <a:lstStyle/>
        <a:p>
          <a:endParaRPr lang="tr-TR"/>
        </a:p>
      </dgm:t>
    </dgm:pt>
    <dgm:pt modelId="{2A3BECE4-5EC4-47E9-B0E1-6FB0A55631D1}" type="sibTrans" cxnId="{C9E4C148-377A-4C22-8515-917EFD0C8E87}">
      <dgm:prSet/>
      <dgm:spPr/>
      <dgm:t>
        <a:bodyPr/>
        <a:lstStyle/>
        <a:p>
          <a:endParaRPr lang="tr-TR"/>
        </a:p>
      </dgm:t>
    </dgm:pt>
    <dgm:pt modelId="{2C53A436-3226-45D9-9F1A-357603DCBC96}">
      <dgm:prSet custT="1"/>
      <dgm:spPr/>
      <dgm:t>
        <a:bodyPr/>
        <a:lstStyle/>
        <a:p>
          <a:pPr defTabSz="44450">
            <a:lnSpc>
              <a:spcPct val="90000"/>
            </a:lnSpc>
            <a:spcBef>
              <a:spcPct val="0"/>
            </a:spcBef>
            <a:spcAft>
              <a:spcPts val="0"/>
            </a:spcAft>
          </a:pPr>
          <a:endParaRPr lang="tr-TR" sz="100" b="1" dirty="0" smtClean="0">
            <a:effectLst>
              <a:outerShdw blurRad="38100" dist="38100" dir="2700000" algn="tl">
                <a:srgbClr val="000000">
                  <a:alpha val="43137"/>
                </a:srgbClr>
              </a:outerShdw>
            </a:effectLst>
          </a:endParaRPr>
        </a:p>
        <a:p>
          <a:pPr defTabSz="44450">
            <a:lnSpc>
              <a:spcPct val="90000"/>
            </a:lnSpc>
            <a:spcBef>
              <a:spcPct val="0"/>
            </a:spcBef>
            <a:spcAft>
              <a:spcPts val="0"/>
            </a:spcAft>
          </a:pPr>
          <a:r>
            <a:rPr lang="tr-TR" sz="1800" b="1" dirty="0" smtClean="0">
              <a:effectLst>
                <a:outerShdw blurRad="38100" dist="38100" dir="2700000" algn="tl">
                  <a:srgbClr val="000000">
                    <a:alpha val="43137"/>
                  </a:srgbClr>
                </a:outerShdw>
              </a:effectLst>
            </a:rPr>
            <a:t>3)  PLACEMENT TO JOB/</a:t>
          </a:r>
          <a:r>
            <a:rPr lang="tr-TR" sz="1800" b="1" i="0" dirty="0" smtClean="0">
              <a:effectLst>
                <a:outerShdw blurRad="38100" dist="38100" dir="2700000" algn="tl">
                  <a:srgbClr val="000000">
                    <a:alpha val="43137"/>
                  </a:srgbClr>
                </a:outerShdw>
              </a:effectLst>
            </a:rPr>
            <a:t>MATCHMAKING WITH COMPANIES</a:t>
          </a:r>
          <a:endParaRPr lang="tr-TR" sz="1800" b="1" dirty="0" smtClean="0">
            <a:effectLst>
              <a:outerShdw blurRad="38100" dist="38100" dir="2700000" algn="tl">
                <a:srgbClr val="000000">
                  <a:alpha val="43137"/>
                </a:srgbClr>
              </a:outerShdw>
            </a:effectLst>
          </a:endParaRPr>
        </a:p>
        <a:p>
          <a:pPr marL="0" marR="0" indent="0" defTabSz="914400" eaLnBrk="1" fontAlgn="auto" latinLnBrk="0" hangingPunct="1">
            <a:lnSpc>
              <a:spcPct val="100000"/>
            </a:lnSpc>
            <a:spcBef>
              <a:spcPts val="0"/>
            </a:spcBef>
            <a:spcAft>
              <a:spcPct val="35000"/>
            </a:spcAft>
            <a:buClrTx/>
            <a:buSzTx/>
            <a:buFontTx/>
            <a:buNone/>
            <a:tabLst/>
            <a:defRPr/>
          </a:pPr>
          <a:endParaRPr lang="tr-TR" sz="300" dirty="0" smtClean="0"/>
        </a:p>
        <a:p>
          <a:pPr marL="0" marR="0" indent="0" defTabSz="914400" eaLnBrk="1" fontAlgn="auto" latinLnBrk="0" hangingPunct="1">
            <a:lnSpc>
              <a:spcPct val="100000"/>
            </a:lnSpc>
            <a:spcBef>
              <a:spcPts val="0"/>
            </a:spcBef>
            <a:spcAft>
              <a:spcPct val="35000"/>
            </a:spcAft>
            <a:buClrTx/>
            <a:buSzTx/>
            <a:buFontTx/>
            <a:buNone/>
            <a:tabLst/>
            <a:defRPr/>
          </a:pPr>
          <a:r>
            <a:rPr lang="tr-TR" sz="900" dirty="0" err="1" smtClean="0"/>
            <a:t>speed</a:t>
          </a:r>
          <a:r>
            <a:rPr lang="tr-TR" sz="900" dirty="0" smtClean="0"/>
            <a:t> </a:t>
          </a:r>
          <a:r>
            <a:rPr lang="tr-TR" sz="900" dirty="0" err="1" smtClean="0"/>
            <a:t>dating</a:t>
          </a:r>
          <a:r>
            <a:rPr lang="tr-TR" sz="900" dirty="0" smtClean="0"/>
            <a:t> </a:t>
          </a:r>
        </a:p>
        <a:p>
          <a:pPr marL="0" marR="0" indent="0" defTabSz="914400" eaLnBrk="1" fontAlgn="auto" latinLnBrk="0" hangingPunct="1">
            <a:lnSpc>
              <a:spcPct val="100000"/>
            </a:lnSpc>
            <a:spcBef>
              <a:spcPts val="0"/>
            </a:spcBef>
            <a:spcAft>
              <a:spcPct val="35000"/>
            </a:spcAft>
            <a:buClrTx/>
            <a:buSzTx/>
            <a:buFontTx/>
            <a:buNone/>
            <a:tabLst/>
            <a:defRPr/>
          </a:pPr>
          <a:endParaRPr lang="tr-TR" sz="100" b="1" dirty="0" smtClean="0">
            <a:solidFill>
              <a:schemeClr val="tx1"/>
            </a:solidFill>
            <a:effectLst>
              <a:outerShdw blurRad="38100" dist="38100" dir="2700000" algn="tl">
                <a:srgbClr val="000000">
                  <a:alpha val="43137"/>
                </a:srgbClr>
              </a:outerShdw>
            </a:effectLst>
          </a:endParaRPr>
        </a:p>
        <a:p>
          <a:pPr marL="0" marR="0" indent="0" defTabSz="914400" eaLnBrk="1" fontAlgn="auto" latinLnBrk="0" hangingPunct="1">
            <a:lnSpc>
              <a:spcPct val="100000"/>
            </a:lnSpc>
            <a:spcBef>
              <a:spcPts val="0"/>
            </a:spcBef>
            <a:spcAft>
              <a:spcPct val="35000"/>
            </a:spcAft>
            <a:buClrTx/>
            <a:buSzTx/>
            <a:buFontTx/>
            <a:buNone/>
            <a:tabLst/>
            <a:defRPr/>
          </a:pPr>
          <a:r>
            <a:rPr lang="tr-TR" sz="2400" b="1" dirty="0" smtClean="0">
              <a:solidFill>
                <a:schemeClr val="tx1"/>
              </a:solidFill>
              <a:effectLst>
                <a:outerShdw blurRad="38100" dist="38100" dir="2700000" algn="tl">
                  <a:srgbClr val="000000">
                    <a:alpha val="43137"/>
                  </a:srgbClr>
                </a:outerShdw>
              </a:effectLst>
            </a:rPr>
            <a:t>3.000</a:t>
          </a:r>
        </a:p>
      </dgm:t>
    </dgm:pt>
    <dgm:pt modelId="{49CC3673-089B-48C7-A9E6-E9AF6BC983DA}" type="parTrans" cxnId="{738F0FD8-D2EE-444C-9023-EF3BB59D88A6}">
      <dgm:prSet/>
      <dgm:spPr/>
      <dgm:t>
        <a:bodyPr/>
        <a:lstStyle/>
        <a:p>
          <a:endParaRPr lang="tr-TR"/>
        </a:p>
      </dgm:t>
    </dgm:pt>
    <dgm:pt modelId="{8D4C50FD-3D16-478E-89A1-CC7105E0EB2E}" type="sibTrans" cxnId="{738F0FD8-D2EE-444C-9023-EF3BB59D88A6}">
      <dgm:prSet/>
      <dgm:spPr/>
      <dgm:t>
        <a:bodyPr/>
        <a:lstStyle/>
        <a:p>
          <a:endParaRPr lang="tr-TR"/>
        </a:p>
      </dgm:t>
    </dgm:pt>
    <dgm:pt modelId="{78C1F892-9BF0-4227-B3EF-F49EDFB62272}" type="pres">
      <dgm:prSet presAssocID="{479F8A0E-A893-4C82-9D19-D8069E7C273D}" presName="CompostProcess" presStyleCnt="0">
        <dgm:presLayoutVars>
          <dgm:dir/>
          <dgm:resizeHandles val="exact"/>
        </dgm:presLayoutVars>
      </dgm:prSet>
      <dgm:spPr/>
    </dgm:pt>
    <dgm:pt modelId="{78ECA4C9-F05D-4F15-B726-119D310589DF}" type="pres">
      <dgm:prSet presAssocID="{479F8A0E-A893-4C82-9D19-D8069E7C273D}" presName="arrow" presStyleLbl="bgShp" presStyleIdx="0" presStyleCnt="1" custLinFactNeighborY="-1661"/>
      <dgm:spPr/>
    </dgm:pt>
    <dgm:pt modelId="{C9F7449E-CE97-4128-8857-8831D7D1DB67}" type="pres">
      <dgm:prSet presAssocID="{479F8A0E-A893-4C82-9D19-D8069E7C273D}" presName="linearProcess" presStyleCnt="0"/>
      <dgm:spPr/>
    </dgm:pt>
    <dgm:pt modelId="{66B2872A-7071-46FB-BFE4-20A43A3B3B88}" type="pres">
      <dgm:prSet presAssocID="{E231CB65-4471-4C15-898D-B63D323E7A58}" presName="textNode" presStyleLbl="node1" presStyleIdx="0" presStyleCnt="3">
        <dgm:presLayoutVars>
          <dgm:bulletEnabled val="1"/>
        </dgm:presLayoutVars>
      </dgm:prSet>
      <dgm:spPr/>
      <dgm:t>
        <a:bodyPr/>
        <a:lstStyle/>
        <a:p>
          <a:endParaRPr lang="tr-TR"/>
        </a:p>
      </dgm:t>
    </dgm:pt>
    <dgm:pt modelId="{50E94EF6-3B94-4469-848B-711BFC453643}" type="pres">
      <dgm:prSet presAssocID="{D23286FC-AC78-413D-B188-3B00DADA7D52}" presName="sibTrans" presStyleCnt="0"/>
      <dgm:spPr/>
    </dgm:pt>
    <dgm:pt modelId="{9DBD72F4-C58A-4B16-9F47-D0C9E45E0439}" type="pres">
      <dgm:prSet presAssocID="{C0E2EB2F-C0AC-4BCF-A5FA-7BC94BD092DF}" presName="textNode" presStyleLbl="node1" presStyleIdx="1" presStyleCnt="3">
        <dgm:presLayoutVars>
          <dgm:bulletEnabled val="1"/>
        </dgm:presLayoutVars>
      </dgm:prSet>
      <dgm:spPr/>
      <dgm:t>
        <a:bodyPr/>
        <a:lstStyle/>
        <a:p>
          <a:endParaRPr lang="tr-TR"/>
        </a:p>
      </dgm:t>
    </dgm:pt>
    <dgm:pt modelId="{4F399176-0BAC-4CED-B082-C8275F9B3F00}" type="pres">
      <dgm:prSet presAssocID="{2A3BECE4-5EC4-47E9-B0E1-6FB0A55631D1}" presName="sibTrans" presStyleCnt="0"/>
      <dgm:spPr/>
    </dgm:pt>
    <dgm:pt modelId="{A6E50121-7032-4A3F-82D3-B37C7D84359A}" type="pres">
      <dgm:prSet presAssocID="{2C53A436-3226-45D9-9F1A-357603DCBC96}" presName="textNode" presStyleLbl="node1" presStyleIdx="2" presStyleCnt="3">
        <dgm:presLayoutVars>
          <dgm:bulletEnabled val="1"/>
        </dgm:presLayoutVars>
      </dgm:prSet>
      <dgm:spPr/>
      <dgm:t>
        <a:bodyPr/>
        <a:lstStyle/>
        <a:p>
          <a:endParaRPr lang="tr-TR"/>
        </a:p>
      </dgm:t>
    </dgm:pt>
  </dgm:ptLst>
  <dgm:cxnLst>
    <dgm:cxn modelId="{C9E4C148-377A-4C22-8515-917EFD0C8E87}" srcId="{479F8A0E-A893-4C82-9D19-D8069E7C273D}" destId="{C0E2EB2F-C0AC-4BCF-A5FA-7BC94BD092DF}" srcOrd="1" destOrd="0" parTransId="{05F78402-EB1A-42DF-A323-D6203F2F94F5}" sibTransId="{2A3BECE4-5EC4-47E9-B0E1-6FB0A55631D1}"/>
    <dgm:cxn modelId="{FB6E584D-04B6-4DDA-AAD2-4D26115C1BBB}" type="presOf" srcId="{2C53A436-3226-45D9-9F1A-357603DCBC96}" destId="{A6E50121-7032-4A3F-82D3-B37C7D84359A}" srcOrd="0" destOrd="0" presId="urn:microsoft.com/office/officeart/2005/8/layout/hProcess9"/>
    <dgm:cxn modelId="{738F0FD8-D2EE-444C-9023-EF3BB59D88A6}" srcId="{479F8A0E-A893-4C82-9D19-D8069E7C273D}" destId="{2C53A436-3226-45D9-9F1A-357603DCBC96}" srcOrd="2" destOrd="0" parTransId="{49CC3673-089B-48C7-A9E6-E9AF6BC983DA}" sibTransId="{8D4C50FD-3D16-478E-89A1-CC7105E0EB2E}"/>
    <dgm:cxn modelId="{DF332935-FB8B-462E-9128-9F846CCE0CA1}" srcId="{479F8A0E-A893-4C82-9D19-D8069E7C273D}" destId="{E231CB65-4471-4C15-898D-B63D323E7A58}" srcOrd="0" destOrd="0" parTransId="{8BA1908D-A992-4D98-AC38-DB22FE97FE24}" sibTransId="{D23286FC-AC78-413D-B188-3B00DADA7D52}"/>
    <dgm:cxn modelId="{D618F3CF-C056-4188-90AB-6B98ACF7CF01}" type="presOf" srcId="{C0E2EB2F-C0AC-4BCF-A5FA-7BC94BD092DF}" destId="{9DBD72F4-C58A-4B16-9F47-D0C9E45E0439}" srcOrd="0" destOrd="0" presId="urn:microsoft.com/office/officeart/2005/8/layout/hProcess9"/>
    <dgm:cxn modelId="{E7B2873C-82D1-4DAF-96B7-C45D7810DAB8}" type="presOf" srcId="{E231CB65-4471-4C15-898D-B63D323E7A58}" destId="{66B2872A-7071-46FB-BFE4-20A43A3B3B88}" srcOrd="0" destOrd="0" presId="urn:microsoft.com/office/officeart/2005/8/layout/hProcess9"/>
    <dgm:cxn modelId="{F651BB6A-4733-4760-A251-83E752E5F3AA}" type="presOf" srcId="{479F8A0E-A893-4C82-9D19-D8069E7C273D}" destId="{78C1F892-9BF0-4227-B3EF-F49EDFB62272}" srcOrd="0" destOrd="0" presId="urn:microsoft.com/office/officeart/2005/8/layout/hProcess9"/>
    <dgm:cxn modelId="{7FBE75B5-61FA-4870-97C3-97789C596941}" type="presParOf" srcId="{78C1F892-9BF0-4227-B3EF-F49EDFB62272}" destId="{78ECA4C9-F05D-4F15-B726-119D310589DF}" srcOrd="0" destOrd="0" presId="urn:microsoft.com/office/officeart/2005/8/layout/hProcess9"/>
    <dgm:cxn modelId="{839E8BB9-4C22-4AFF-9C0A-EE13EA596645}" type="presParOf" srcId="{78C1F892-9BF0-4227-B3EF-F49EDFB62272}" destId="{C9F7449E-CE97-4128-8857-8831D7D1DB67}" srcOrd="1" destOrd="0" presId="urn:microsoft.com/office/officeart/2005/8/layout/hProcess9"/>
    <dgm:cxn modelId="{1D079A94-0AE2-473D-9BF5-BD5C3AF8FB71}" type="presParOf" srcId="{C9F7449E-CE97-4128-8857-8831D7D1DB67}" destId="{66B2872A-7071-46FB-BFE4-20A43A3B3B88}" srcOrd="0" destOrd="0" presId="urn:microsoft.com/office/officeart/2005/8/layout/hProcess9"/>
    <dgm:cxn modelId="{B2C020AF-B487-41BA-9A5D-62F22F41DB3A}" type="presParOf" srcId="{C9F7449E-CE97-4128-8857-8831D7D1DB67}" destId="{50E94EF6-3B94-4469-848B-711BFC453643}" srcOrd="1" destOrd="0" presId="urn:microsoft.com/office/officeart/2005/8/layout/hProcess9"/>
    <dgm:cxn modelId="{A0F19BD2-44BE-41A3-873A-8E101C34B8AC}" type="presParOf" srcId="{C9F7449E-CE97-4128-8857-8831D7D1DB67}" destId="{9DBD72F4-C58A-4B16-9F47-D0C9E45E0439}" srcOrd="2" destOrd="0" presId="urn:microsoft.com/office/officeart/2005/8/layout/hProcess9"/>
    <dgm:cxn modelId="{00D3026B-12F8-4523-9320-87F3014CC387}" type="presParOf" srcId="{C9F7449E-CE97-4128-8857-8831D7D1DB67}" destId="{4F399176-0BAC-4CED-B082-C8275F9B3F00}" srcOrd="3" destOrd="0" presId="urn:microsoft.com/office/officeart/2005/8/layout/hProcess9"/>
    <dgm:cxn modelId="{75E5B386-1E93-493C-A1EC-C877C143B6C2}" type="presParOf" srcId="{C9F7449E-CE97-4128-8857-8831D7D1DB67}" destId="{A6E50121-7032-4A3F-82D3-B37C7D84359A}" srcOrd="4"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ECA4C9-F05D-4F15-B726-119D310589DF}">
      <dsp:nvSpPr>
        <dsp:cNvPr id="0" name=""/>
        <dsp:cNvSpPr/>
      </dsp:nvSpPr>
      <dsp:spPr>
        <a:xfrm>
          <a:off x="642671" y="0"/>
          <a:ext cx="7283609" cy="4336256"/>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6B2872A-7071-46FB-BFE4-20A43A3B3B88}">
      <dsp:nvSpPr>
        <dsp:cNvPr id="0" name=""/>
        <dsp:cNvSpPr/>
      </dsp:nvSpPr>
      <dsp:spPr>
        <a:xfrm>
          <a:off x="4437" y="1300876"/>
          <a:ext cx="2637182" cy="1734502"/>
        </a:xfrm>
        <a:prstGeom prst="roundRect">
          <a:avLst/>
        </a:prstGeom>
        <a:solidFill>
          <a:schemeClr val="lt1">
            <a:hueOff val="0"/>
            <a:satOff val="0"/>
            <a:lumOff val="0"/>
            <a:alphaOff val="0"/>
          </a:schemeClr>
        </a:solidFill>
        <a:ln w="26425"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ts val="0"/>
            </a:spcAft>
          </a:pPr>
          <a:r>
            <a:rPr lang="tr-TR" sz="2000" b="1" kern="1200" dirty="0" smtClean="0">
              <a:effectLst>
                <a:outerShdw blurRad="38100" dist="38100" dir="2700000" algn="tl">
                  <a:srgbClr val="000000">
                    <a:alpha val="43137"/>
                  </a:srgbClr>
                </a:outerShdw>
              </a:effectLst>
            </a:rPr>
            <a:t>1) TARGET GROUP</a:t>
          </a:r>
        </a:p>
        <a:p>
          <a:pPr marL="0" marR="0" lvl="0" indent="0" algn="ctr" defTabSz="914400" eaLnBrk="1" fontAlgn="auto" latinLnBrk="0" hangingPunct="1">
            <a:lnSpc>
              <a:spcPct val="100000"/>
            </a:lnSpc>
            <a:spcBef>
              <a:spcPct val="0"/>
            </a:spcBef>
            <a:spcAft>
              <a:spcPts val="0"/>
            </a:spcAft>
            <a:buClrTx/>
            <a:buSzTx/>
            <a:buFontTx/>
            <a:buNone/>
            <a:tabLst/>
            <a:defRPr/>
          </a:pPr>
          <a:endParaRPr lang="tr-TR" sz="200" kern="1200" dirty="0" smtClean="0"/>
        </a:p>
        <a:p>
          <a:pPr marL="0" marR="0" lvl="0" indent="0" algn="ctr" defTabSz="914400" eaLnBrk="1" fontAlgn="auto" latinLnBrk="0" hangingPunct="1">
            <a:lnSpc>
              <a:spcPct val="100000"/>
            </a:lnSpc>
            <a:spcBef>
              <a:spcPct val="0"/>
            </a:spcBef>
            <a:spcAft>
              <a:spcPts val="0"/>
            </a:spcAft>
            <a:buClrTx/>
            <a:buSzTx/>
            <a:buFontTx/>
            <a:buNone/>
            <a:tabLst/>
            <a:defRPr/>
          </a:pPr>
          <a:r>
            <a:rPr lang="tr-TR" sz="1000" kern="1200" dirty="0" smtClean="0"/>
            <a:t>1. </a:t>
          </a:r>
          <a:r>
            <a:rPr lang="tr-TR" sz="1000" kern="1200" dirty="0" err="1" smtClean="0"/>
            <a:t>skills</a:t>
          </a:r>
          <a:r>
            <a:rPr lang="tr-TR" sz="1000" kern="1200" dirty="0" smtClean="0"/>
            <a:t> </a:t>
          </a:r>
          <a:r>
            <a:rPr lang="tr-TR" sz="1000" kern="1200" dirty="0" err="1" smtClean="0"/>
            <a:t>mapping</a:t>
          </a:r>
          <a:r>
            <a:rPr lang="tr-TR" sz="1000" kern="1200" dirty="0" smtClean="0"/>
            <a:t> of SuTPs </a:t>
          </a:r>
          <a:r>
            <a:rPr lang="tr-TR" sz="1000" kern="1200" dirty="0" err="1" smtClean="0"/>
            <a:t>and</a:t>
          </a:r>
          <a:r>
            <a:rPr lang="tr-TR" sz="1000" kern="1200" dirty="0" smtClean="0"/>
            <a:t> </a:t>
          </a:r>
          <a:r>
            <a:rPr lang="tr-TR" sz="1000" kern="1200" dirty="0" err="1" smtClean="0"/>
            <a:t>host</a:t>
          </a:r>
          <a:r>
            <a:rPr lang="tr-TR" sz="1000" kern="1200" dirty="0" smtClean="0"/>
            <a:t> </a:t>
          </a:r>
          <a:r>
            <a:rPr lang="tr-TR" sz="1000" kern="1200" dirty="0" err="1" smtClean="0"/>
            <a:t>communities</a:t>
          </a:r>
          <a:endParaRPr lang="tr-TR" sz="1000" kern="1200" dirty="0" smtClean="0"/>
        </a:p>
        <a:p>
          <a:pPr marL="0" marR="0" lvl="0" indent="0" algn="ctr" defTabSz="914400" eaLnBrk="1" fontAlgn="auto" latinLnBrk="0" hangingPunct="1">
            <a:lnSpc>
              <a:spcPct val="100000"/>
            </a:lnSpc>
            <a:spcBef>
              <a:spcPct val="0"/>
            </a:spcBef>
            <a:spcAft>
              <a:spcPts val="0"/>
            </a:spcAft>
            <a:buClrTx/>
            <a:buSzTx/>
            <a:buFontTx/>
            <a:buNone/>
            <a:tabLst/>
            <a:defRPr/>
          </a:pPr>
          <a:r>
            <a:rPr lang="tr-TR" sz="1000" kern="1200" dirty="0" smtClean="0"/>
            <a:t>+</a:t>
          </a:r>
        </a:p>
        <a:p>
          <a:pPr marL="0" marR="0" lvl="0" indent="0" algn="ctr" defTabSz="914400" eaLnBrk="1" fontAlgn="auto" latinLnBrk="0" hangingPunct="1">
            <a:lnSpc>
              <a:spcPct val="100000"/>
            </a:lnSpc>
            <a:spcBef>
              <a:spcPct val="0"/>
            </a:spcBef>
            <a:spcAft>
              <a:spcPts val="0"/>
            </a:spcAft>
            <a:buClrTx/>
            <a:buSzTx/>
            <a:buFontTx/>
            <a:buNone/>
            <a:tabLst/>
            <a:defRPr/>
          </a:pPr>
          <a:r>
            <a:rPr lang="tr-TR" sz="1000" kern="1200" dirty="0" smtClean="0"/>
            <a:t>2. </a:t>
          </a:r>
          <a:r>
            <a:rPr lang="tr-TR" sz="1000" kern="1200" dirty="0" err="1" smtClean="0"/>
            <a:t>needs</a:t>
          </a:r>
          <a:r>
            <a:rPr lang="tr-TR" sz="1000" kern="1200" dirty="0" smtClean="0"/>
            <a:t> </a:t>
          </a:r>
          <a:r>
            <a:rPr lang="tr-TR" sz="1000" kern="1200" dirty="0" err="1" smtClean="0"/>
            <a:t>analysis</a:t>
          </a:r>
          <a:r>
            <a:rPr lang="tr-TR" sz="1000" kern="1200" dirty="0" smtClean="0"/>
            <a:t> </a:t>
          </a:r>
          <a:r>
            <a:rPr lang="tr-TR" sz="1000" kern="1200" dirty="0" err="1" smtClean="0"/>
            <a:t>for</a:t>
          </a:r>
          <a:r>
            <a:rPr lang="tr-TR" sz="1000" kern="1200" dirty="0" smtClean="0"/>
            <a:t> </a:t>
          </a:r>
          <a:r>
            <a:rPr lang="tr-TR" sz="1000" kern="1200" dirty="0" err="1" smtClean="0"/>
            <a:t>companies</a:t>
          </a:r>
          <a:r>
            <a:rPr lang="tr-TR" sz="1000" kern="1200" dirty="0" smtClean="0"/>
            <a:t> </a:t>
          </a:r>
        </a:p>
        <a:p>
          <a:pPr lvl="0" algn="ctr" defTabSz="889000">
            <a:lnSpc>
              <a:spcPct val="90000"/>
            </a:lnSpc>
            <a:spcBef>
              <a:spcPct val="0"/>
            </a:spcBef>
            <a:spcAft>
              <a:spcPts val="0"/>
            </a:spcAft>
          </a:pPr>
          <a:endParaRPr lang="tr-TR" sz="900" b="1" kern="1200" dirty="0" smtClean="0">
            <a:effectLst>
              <a:outerShdw blurRad="38100" dist="38100" dir="2700000" algn="tl">
                <a:srgbClr val="000000">
                  <a:alpha val="43137"/>
                </a:srgbClr>
              </a:outerShdw>
            </a:effectLst>
          </a:endParaRPr>
        </a:p>
        <a:p>
          <a:pPr lvl="0" algn="ctr" defTabSz="889000">
            <a:lnSpc>
              <a:spcPct val="90000"/>
            </a:lnSpc>
            <a:spcBef>
              <a:spcPct val="0"/>
            </a:spcBef>
            <a:spcAft>
              <a:spcPts val="0"/>
            </a:spcAft>
          </a:pPr>
          <a:r>
            <a:rPr lang="tr-TR" sz="2800" b="1" kern="1200" dirty="0" smtClean="0">
              <a:effectLst>
                <a:outerShdw blurRad="38100" dist="38100" dir="2700000" algn="tl">
                  <a:srgbClr val="000000">
                    <a:alpha val="43137"/>
                  </a:srgbClr>
                </a:outerShdw>
              </a:effectLst>
            </a:rPr>
            <a:t>30.000</a:t>
          </a:r>
        </a:p>
      </dsp:txBody>
      <dsp:txXfrm>
        <a:off x="89108" y="1385547"/>
        <a:ext cx="2467840" cy="1565160"/>
      </dsp:txXfrm>
    </dsp:sp>
    <dsp:sp modelId="{9DBD72F4-C58A-4B16-9F47-D0C9E45E0439}">
      <dsp:nvSpPr>
        <dsp:cNvPr id="0" name=""/>
        <dsp:cNvSpPr/>
      </dsp:nvSpPr>
      <dsp:spPr>
        <a:xfrm>
          <a:off x="2965884" y="1300876"/>
          <a:ext cx="2637182" cy="1734502"/>
        </a:xfrm>
        <a:prstGeom prst="roundRect">
          <a:avLst/>
        </a:prstGeom>
        <a:solidFill>
          <a:schemeClr val="lt1">
            <a:hueOff val="0"/>
            <a:satOff val="0"/>
            <a:lumOff val="0"/>
            <a:alphaOff val="0"/>
          </a:schemeClr>
        </a:solidFill>
        <a:ln w="26425"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ts val="0"/>
            </a:spcAft>
          </a:pPr>
          <a:endParaRPr lang="tr-TR" sz="2000" b="1" kern="1200" dirty="0" smtClean="0">
            <a:effectLst>
              <a:outerShdw blurRad="38100" dist="38100" dir="2700000" algn="tl">
                <a:srgbClr val="000000">
                  <a:alpha val="43137"/>
                </a:srgbClr>
              </a:outerShdw>
            </a:effectLst>
          </a:endParaRPr>
        </a:p>
        <a:p>
          <a:pPr lvl="0" algn="ctr" defTabSz="889000">
            <a:lnSpc>
              <a:spcPct val="90000"/>
            </a:lnSpc>
            <a:spcBef>
              <a:spcPct val="0"/>
            </a:spcBef>
            <a:spcAft>
              <a:spcPts val="0"/>
            </a:spcAft>
          </a:pPr>
          <a:endParaRPr lang="tr-TR" sz="2800" b="1" kern="1200" dirty="0" smtClean="0">
            <a:effectLst>
              <a:outerShdw blurRad="38100" dist="38100" dir="2700000" algn="tl">
                <a:srgbClr val="000000">
                  <a:alpha val="43137"/>
                </a:srgbClr>
              </a:outerShdw>
            </a:effectLst>
          </a:endParaRPr>
        </a:p>
        <a:p>
          <a:pPr lvl="0" algn="ctr" defTabSz="889000">
            <a:lnSpc>
              <a:spcPct val="90000"/>
            </a:lnSpc>
            <a:spcBef>
              <a:spcPct val="0"/>
            </a:spcBef>
            <a:spcAft>
              <a:spcPts val="0"/>
            </a:spcAft>
          </a:pPr>
          <a:r>
            <a:rPr lang="tr-TR" sz="2000" b="1" kern="1200" dirty="0" smtClean="0">
              <a:effectLst>
                <a:outerShdw blurRad="38100" dist="38100" dir="2700000" algn="tl">
                  <a:srgbClr val="000000">
                    <a:alpha val="43137"/>
                  </a:srgbClr>
                </a:outerShdw>
              </a:effectLst>
            </a:rPr>
            <a:t>2)  TEST &amp; </a:t>
          </a:r>
          <a:r>
            <a:rPr lang="tr-TR" sz="1800" b="1" kern="1200" dirty="0" smtClean="0">
              <a:effectLst>
                <a:outerShdw blurRad="38100" dist="38100" dir="2700000" algn="tl">
                  <a:srgbClr val="000000">
                    <a:alpha val="43137"/>
                  </a:srgbClr>
                </a:outerShdw>
              </a:effectLst>
            </a:rPr>
            <a:t>CERTIFICATION</a:t>
          </a:r>
        </a:p>
        <a:p>
          <a:pPr lvl="0" algn="ctr" defTabSz="889000">
            <a:lnSpc>
              <a:spcPct val="90000"/>
            </a:lnSpc>
            <a:spcBef>
              <a:spcPct val="0"/>
            </a:spcBef>
            <a:spcAft>
              <a:spcPct val="35000"/>
            </a:spcAft>
          </a:pPr>
          <a:endParaRPr lang="tr-TR" sz="400" b="1" kern="1200" dirty="0" smtClean="0">
            <a:effectLst>
              <a:outerShdw blurRad="38100" dist="38100" dir="2700000" algn="tl">
                <a:srgbClr val="000000">
                  <a:alpha val="43137"/>
                </a:srgbClr>
              </a:outerShdw>
            </a:effectLst>
          </a:endParaRPr>
        </a:p>
        <a:p>
          <a:pPr lvl="0" algn="ctr" defTabSz="889000">
            <a:lnSpc>
              <a:spcPct val="90000"/>
            </a:lnSpc>
            <a:spcBef>
              <a:spcPct val="0"/>
            </a:spcBef>
            <a:spcAft>
              <a:spcPts val="0"/>
            </a:spcAft>
          </a:pPr>
          <a:r>
            <a:rPr lang="tr-TR" sz="2800" b="1" kern="1200" dirty="0" smtClean="0">
              <a:effectLst>
                <a:outerShdw blurRad="38100" dist="38100" dir="2700000" algn="tl">
                  <a:srgbClr val="000000">
                    <a:alpha val="43137"/>
                  </a:srgbClr>
                </a:outerShdw>
              </a:effectLst>
            </a:rPr>
            <a:t>15.000</a:t>
          </a:r>
        </a:p>
        <a:p>
          <a:pPr lvl="0" algn="ctr" defTabSz="889000">
            <a:lnSpc>
              <a:spcPct val="90000"/>
            </a:lnSpc>
            <a:spcBef>
              <a:spcPct val="0"/>
            </a:spcBef>
            <a:spcAft>
              <a:spcPct val="35000"/>
            </a:spcAft>
          </a:pPr>
          <a:endParaRPr lang="tr-TR" sz="4400" b="1" kern="1200" dirty="0" smtClean="0">
            <a:effectLst>
              <a:outerShdw blurRad="38100" dist="38100" dir="2700000" algn="tl">
                <a:srgbClr val="000000">
                  <a:alpha val="43137"/>
                </a:srgbClr>
              </a:outerShdw>
            </a:effectLst>
          </a:endParaRPr>
        </a:p>
      </dsp:txBody>
      <dsp:txXfrm>
        <a:off x="3050555" y="1385547"/>
        <a:ext cx="2467840" cy="1565160"/>
      </dsp:txXfrm>
    </dsp:sp>
    <dsp:sp modelId="{A6E50121-7032-4A3F-82D3-B37C7D84359A}">
      <dsp:nvSpPr>
        <dsp:cNvPr id="0" name=""/>
        <dsp:cNvSpPr/>
      </dsp:nvSpPr>
      <dsp:spPr>
        <a:xfrm>
          <a:off x="5927331" y="1300876"/>
          <a:ext cx="2637182" cy="1734502"/>
        </a:xfrm>
        <a:prstGeom prst="roundRect">
          <a:avLst/>
        </a:prstGeom>
        <a:solidFill>
          <a:schemeClr val="lt1">
            <a:hueOff val="0"/>
            <a:satOff val="0"/>
            <a:lumOff val="0"/>
            <a:alphaOff val="0"/>
          </a:schemeClr>
        </a:solidFill>
        <a:ln w="26425"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lvl="0" algn="ctr" defTabSz="44450">
            <a:lnSpc>
              <a:spcPct val="90000"/>
            </a:lnSpc>
            <a:spcBef>
              <a:spcPct val="0"/>
            </a:spcBef>
            <a:spcAft>
              <a:spcPts val="0"/>
            </a:spcAft>
          </a:pPr>
          <a:endParaRPr lang="tr-TR" sz="100" b="1" kern="1200" dirty="0" smtClean="0">
            <a:effectLst>
              <a:outerShdw blurRad="38100" dist="38100" dir="2700000" algn="tl">
                <a:srgbClr val="000000">
                  <a:alpha val="43137"/>
                </a:srgbClr>
              </a:outerShdw>
            </a:effectLst>
          </a:endParaRPr>
        </a:p>
        <a:p>
          <a:pPr lvl="0" algn="ctr" defTabSz="44450">
            <a:lnSpc>
              <a:spcPct val="90000"/>
            </a:lnSpc>
            <a:spcBef>
              <a:spcPct val="0"/>
            </a:spcBef>
            <a:spcAft>
              <a:spcPts val="0"/>
            </a:spcAft>
          </a:pPr>
          <a:r>
            <a:rPr lang="tr-TR" sz="1800" b="1" kern="1200" dirty="0" smtClean="0">
              <a:effectLst>
                <a:outerShdw blurRad="38100" dist="38100" dir="2700000" algn="tl">
                  <a:srgbClr val="000000">
                    <a:alpha val="43137"/>
                  </a:srgbClr>
                </a:outerShdw>
              </a:effectLst>
            </a:rPr>
            <a:t>3)  PLACEMENT TO JOB/</a:t>
          </a:r>
          <a:r>
            <a:rPr lang="tr-TR" sz="1800" b="1" i="0" kern="1200" dirty="0" smtClean="0">
              <a:effectLst>
                <a:outerShdw blurRad="38100" dist="38100" dir="2700000" algn="tl">
                  <a:srgbClr val="000000">
                    <a:alpha val="43137"/>
                  </a:srgbClr>
                </a:outerShdw>
              </a:effectLst>
            </a:rPr>
            <a:t>MATCHMAKING WITH COMPANIES</a:t>
          </a:r>
          <a:endParaRPr lang="tr-TR" sz="1800" b="1" kern="1200" dirty="0" smtClean="0">
            <a:effectLst>
              <a:outerShdw blurRad="38100" dist="38100" dir="2700000" algn="tl">
                <a:srgbClr val="000000">
                  <a:alpha val="43137"/>
                </a:srgbClr>
              </a:outerShdw>
            </a:effectLst>
          </a:endParaRPr>
        </a:p>
        <a:p>
          <a:pPr marL="0" marR="0" lvl="0" indent="0" algn="ctr" defTabSz="914400" eaLnBrk="1" fontAlgn="auto" latinLnBrk="0" hangingPunct="1">
            <a:lnSpc>
              <a:spcPct val="100000"/>
            </a:lnSpc>
            <a:spcBef>
              <a:spcPct val="0"/>
            </a:spcBef>
            <a:spcAft>
              <a:spcPct val="35000"/>
            </a:spcAft>
            <a:buClrTx/>
            <a:buSzTx/>
            <a:buFontTx/>
            <a:buNone/>
            <a:tabLst/>
            <a:defRPr/>
          </a:pPr>
          <a:endParaRPr lang="tr-TR" sz="300" kern="1200" dirty="0" smtClean="0"/>
        </a:p>
        <a:p>
          <a:pPr marL="0" marR="0" lvl="0" indent="0" algn="ctr" defTabSz="914400" eaLnBrk="1" fontAlgn="auto" latinLnBrk="0" hangingPunct="1">
            <a:lnSpc>
              <a:spcPct val="100000"/>
            </a:lnSpc>
            <a:spcBef>
              <a:spcPct val="0"/>
            </a:spcBef>
            <a:spcAft>
              <a:spcPct val="35000"/>
            </a:spcAft>
            <a:buClrTx/>
            <a:buSzTx/>
            <a:buFontTx/>
            <a:buNone/>
            <a:tabLst/>
            <a:defRPr/>
          </a:pPr>
          <a:r>
            <a:rPr lang="tr-TR" sz="900" kern="1200" dirty="0" err="1" smtClean="0"/>
            <a:t>speed</a:t>
          </a:r>
          <a:r>
            <a:rPr lang="tr-TR" sz="900" kern="1200" dirty="0" smtClean="0"/>
            <a:t> </a:t>
          </a:r>
          <a:r>
            <a:rPr lang="tr-TR" sz="900" kern="1200" dirty="0" err="1" smtClean="0"/>
            <a:t>dating</a:t>
          </a:r>
          <a:r>
            <a:rPr lang="tr-TR" sz="900" kern="1200" dirty="0" smtClean="0"/>
            <a:t> </a:t>
          </a:r>
        </a:p>
        <a:p>
          <a:pPr marL="0" marR="0" lvl="0" indent="0" algn="ctr" defTabSz="914400" eaLnBrk="1" fontAlgn="auto" latinLnBrk="0" hangingPunct="1">
            <a:lnSpc>
              <a:spcPct val="100000"/>
            </a:lnSpc>
            <a:spcBef>
              <a:spcPct val="0"/>
            </a:spcBef>
            <a:spcAft>
              <a:spcPct val="35000"/>
            </a:spcAft>
            <a:buClrTx/>
            <a:buSzTx/>
            <a:buFontTx/>
            <a:buNone/>
            <a:tabLst/>
            <a:defRPr/>
          </a:pPr>
          <a:endParaRPr lang="tr-TR" sz="100" b="1" kern="1200" dirty="0" smtClean="0">
            <a:solidFill>
              <a:schemeClr val="tx1"/>
            </a:solidFill>
            <a:effectLst>
              <a:outerShdw blurRad="38100" dist="38100" dir="2700000" algn="tl">
                <a:srgbClr val="000000">
                  <a:alpha val="43137"/>
                </a:srgbClr>
              </a:outerShdw>
            </a:effectLst>
          </a:endParaRPr>
        </a:p>
        <a:p>
          <a:pPr marL="0" marR="0" lvl="0" indent="0" algn="ctr" defTabSz="914400" eaLnBrk="1" fontAlgn="auto" latinLnBrk="0" hangingPunct="1">
            <a:lnSpc>
              <a:spcPct val="100000"/>
            </a:lnSpc>
            <a:spcBef>
              <a:spcPct val="0"/>
            </a:spcBef>
            <a:spcAft>
              <a:spcPct val="35000"/>
            </a:spcAft>
            <a:buClrTx/>
            <a:buSzTx/>
            <a:buFontTx/>
            <a:buNone/>
            <a:tabLst/>
            <a:defRPr/>
          </a:pPr>
          <a:r>
            <a:rPr lang="tr-TR" sz="2400" b="1" kern="1200" dirty="0" smtClean="0">
              <a:solidFill>
                <a:schemeClr val="tx1"/>
              </a:solidFill>
              <a:effectLst>
                <a:outerShdw blurRad="38100" dist="38100" dir="2700000" algn="tl">
                  <a:srgbClr val="000000">
                    <a:alpha val="43137"/>
                  </a:srgbClr>
                </a:outerShdw>
              </a:effectLst>
            </a:rPr>
            <a:t>3.000</a:t>
          </a:r>
        </a:p>
      </dsp:txBody>
      <dsp:txXfrm>
        <a:off x="6012002" y="1385547"/>
        <a:ext cx="2467840" cy="1565160"/>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3" y="2"/>
            <a:ext cx="2945659" cy="493712"/>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sz="quarter" idx="1"/>
          </p:nvPr>
        </p:nvSpPr>
        <p:spPr>
          <a:xfrm>
            <a:off x="3850446" y="2"/>
            <a:ext cx="2945659" cy="493712"/>
          </a:xfrm>
          <a:prstGeom prst="rect">
            <a:avLst/>
          </a:prstGeom>
        </p:spPr>
        <p:txBody>
          <a:bodyPr vert="horz" lIns="91440" tIns="45720" rIns="91440" bIns="45720" rtlCol="0"/>
          <a:lstStyle>
            <a:lvl1pPr algn="r">
              <a:defRPr sz="1200"/>
            </a:lvl1pPr>
          </a:lstStyle>
          <a:p>
            <a:fld id="{B17326EA-359B-4568-8A96-E18D93A144FE}" type="datetimeFigureOut">
              <a:rPr lang="tr-TR" smtClean="0"/>
              <a:pPr/>
              <a:t>19.02.2018</a:t>
            </a:fld>
            <a:endParaRPr lang="tr-TR"/>
          </a:p>
        </p:txBody>
      </p:sp>
      <p:sp>
        <p:nvSpPr>
          <p:cNvPr id="4" name="3 Altbilgi Yer Tutucusu"/>
          <p:cNvSpPr>
            <a:spLocks noGrp="1"/>
          </p:cNvSpPr>
          <p:nvPr>
            <p:ph type="ftr" sz="quarter" idx="2"/>
          </p:nvPr>
        </p:nvSpPr>
        <p:spPr>
          <a:xfrm>
            <a:off x="3" y="9378826"/>
            <a:ext cx="2945659" cy="493712"/>
          </a:xfrm>
          <a:prstGeom prst="rect">
            <a:avLst/>
          </a:prstGeom>
        </p:spPr>
        <p:txBody>
          <a:bodyPr vert="horz" lIns="91440" tIns="45720" rIns="91440" bIns="45720" rtlCol="0" anchor="b"/>
          <a:lstStyle>
            <a:lvl1pPr algn="l">
              <a:defRPr sz="1200"/>
            </a:lvl1pPr>
          </a:lstStyle>
          <a:p>
            <a:endParaRPr lang="tr-TR"/>
          </a:p>
        </p:txBody>
      </p:sp>
      <p:sp>
        <p:nvSpPr>
          <p:cNvPr id="5" name="4 Slayt Numarası Yer Tutucusu"/>
          <p:cNvSpPr>
            <a:spLocks noGrp="1"/>
          </p:cNvSpPr>
          <p:nvPr>
            <p:ph type="sldNum" sz="quarter" idx="3"/>
          </p:nvPr>
        </p:nvSpPr>
        <p:spPr>
          <a:xfrm>
            <a:off x="3850446" y="9378826"/>
            <a:ext cx="2945659" cy="493712"/>
          </a:xfrm>
          <a:prstGeom prst="rect">
            <a:avLst/>
          </a:prstGeom>
        </p:spPr>
        <p:txBody>
          <a:bodyPr vert="horz" lIns="91440" tIns="45720" rIns="91440" bIns="45720" rtlCol="0" anchor="b"/>
          <a:lstStyle>
            <a:lvl1pPr algn="r">
              <a:defRPr sz="1200"/>
            </a:lvl1pPr>
          </a:lstStyle>
          <a:p>
            <a:fld id="{5C3E5519-6827-450E-974C-80CD1CD999A3}" type="slidenum">
              <a:rPr lang="tr-TR" smtClean="0"/>
              <a:pPr/>
              <a:t>‹#›</a:t>
            </a:fld>
            <a:endParaRPr lang="tr-TR"/>
          </a:p>
        </p:txBody>
      </p:sp>
    </p:spTree>
    <p:extLst>
      <p:ext uri="{BB962C8B-B14F-4D97-AF65-F5344CB8AC3E}">
        <p14:creationId xmlns:p14="http://schemas.microsoft.com/office/powerpoint/2010/main" val="34859092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3" y="2"/>
            <a:ext cx="2945659" cy="493712"/>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idx="1"/>
          </p:nvPr>
        </p:nvSpPr>
        <p:spPr>
          <a:xfrm>
            <a:off x="3850446" y="2"/>
            <a:ext cx="2945659" cy="493712"/>
          </a:xfrm>
          <a:prstGeom prst="rect">
            <a:avLst/>
          </a:prstGeom>
        </p:spPr>
        <p:txBody>
          <a:bodyPr vert="horz" lIns="91440" tIns="45720" rIns="91440" bIns="45720" rtlCol="0"/>
          <a:lstStyle>
            <a:lvl1pPr algn="r">
              <a:defRPr sz="1200"/>
            </a:lvl1pPr>
          </a:lstStyle>
          <a:p>
            <a:fld id="{931835CF-D5BA-4F62-A2FB-69E8B863DB73}" type="datetimeFigureOut">
              <a:rPr lang="tr-TR" smtClean="0"/>
              <a:pPr/>
              <a:t>19.02.2018</a:t>
            </a:fld>
            <a:endParaRPr lang="tr-TR"/>
          </a:p>
        </p:txBody>
      </p:sp>
      <p:sp>
        <p:nvSpPr>
          <p:cNvPr id="4" name="3 Slayt Görüntüsü Yer Tutucusu"/>
          <p:cNvSpPr>
            <a:spLocks noGrp="1" noRot="1" noChangeAspect="1"/>
          </p:cNvSpPr>
          <p:nvPr>
            <p:ph type="sldImg" idx="2"/>
          </p:nvPr>
        </p:nvSpPr>
        <p:spPr>
          <a:xfrm>
            <a:off x="930275" y="739775"/>
            <a:ext cx="4937125" cy="3703638"/>
          </a:xfrm>
          <a:prstGeom prst="rect">
            <a:avLst/>
          </a:prstGeom>
          <a:noFill/>
          <a:ln w="12700">
            <a:solidFill>
              <a:prstClr val="black"/>
            </a:solidFill>
          </a:ln>
        </p:spPr>
        <p:txBody>
          <a:bodyPr vert="horz" lIns="91440" tIns="45720" rIns="91440" bIns="45720" rtlCol="0" anchor="ctr"/>
          <a:lstStyle/>
          <a:p>
            <a:endParaRPr lang="tr-TR"/>
          </a:p>
        </p:txBody>
      </p:sp>
      <p:sp>
        <p:nvSpPr>
          <p:cNvPr id="5" name="4 Not Yer Tutucusu"/>
          <p:cNvSpPr>
            <a:spLocks noGrp="1"/>
          </p:cNvSpPr>
          <p:nvPr>
            <p:ph type="body" sz="quarter" idx="3"/>
          </p:nvPr>
        </p:nvSpPr>
        <p:spPr>
          <a:xfrm>
            <a:off x="679768" y="4690269"/>
            <a:ext cx="5438140" cy="4443412"/>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5 Altbilgi Yer Tutucusu"/>
          <p:cNvSpPr>
            <a:spLocks noGrp="1"/>
          </p:cNvSpPr>
          <p:nvPr>
            <p:ph type="ftr" sz="quarter" idx="4"/>
          </p:nvPr>
        </p:nvSpPr>
        <p:spPr>
          <a:xfrm>
            <a:off x="3" y="9378826"/>
            <a:ext cx="2945659" cy="493712"/>
          </a:xfrm>
          <a:prstGeom prst="rect">
            <a:avLst/>
          </a:prstGeom>
        </p:spPr>
        <p:txBody>
          <a:bodyPr vert="horz" lIns="91440" tIns="45720" rIns="91440" bIns="45720" rtlCol="0" anchor="b"/>
          <a:lstStyle>
            <a:lvl1pPr algn="l">
              <a:defRPr sz="1200"/>
            </a:lvl1pPr>
          </a:lstStyle>
          <a:p>
            <a:endParaRPr lang="tr-TR"/>
          </a:p>
        </p:txBody>
      </p:sp>
      <p:sp>
        <p:nvSpPr>
          <p:cNvPr id="7" name="6 Slayt Numarası Yer Tutucusu"/>
          <p:cNvSpPr>
            <a:spLocks noGrp="1"/>
          </p:cNvSpPr>
          <p:nvPr>
            <p:ph type="sldNum" sz="quarter" idx="5"/>
          </p:nvPr>
        </p:nvSpPr>
        <p:spPr>
          <a:xfrm>
            <a:off x="3850446" y="9378826"/>
            <a:ext cx="2945659" cy="493712"/>
          </a:xfrm>
          <a:prstGeom prst="rect">
            <a:avLst/>
          </a:prstGeom>
        </p:spPr>
        <p:txBody>
          <a:bodyPr vert="horz" lIns="91440" tIns="45720" rIns="91440" bIns="45720" rtlCol="0" anchor="b"/>
          <a:lstStyle>
            <a:lvl1pPr algn="r">
              <a:defRPr sz="1200"/>
            </a:lvl1pPr>
          </a:lstStyle>
          <a:p>
            <a:fld id="{5AFB158D-2703-4F37-A0F8-85F325B4453D}" type="slidenum">
              <a:rPr lang="tr-TR" smtClean="0"/>
              <a:pPr/>
              <a:t>‹#›</a:t>
            </a:fld>
            <a:endParaRPr lang="tr-TR"/>
          </a:p>
        </p:txBody>
      </p:sp>
    </p:spTree>
    <p:extLst>
      <p:ext uri="{BB962C8B-B14F-4D97-AF65-F5344CB8AC3E}">
        <p14:creationId xmlns:p14="http://schemas.microsoft.com/office/powerpoint/2010/main" val="17423141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5AFB158D-2703-4F37-A0F8-85F325B4453D}" type="slidenum">
              <a:rPr lang="tr-TR" smtClean="0"/>
              <a:pPr/>
              <a:t>1</a:t>
            </a:fld>
            <a:endParaRPr lang="tr-TR"/>
          </a:p>
        </p:txBody>
      </p:sp>
    </p:spTree>
    <p:extLst>
      <p:ext uri="{BB962C8B-B14F-4D97-AF65-F5344CB8AC3E}">
        <p14:creationId xmlns:p14="http://schemas.microsoft.com/office/powerpoint/2010/main" val="12853250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lvl="0"/>
            <a:r>
              <a:rPr lang="en-GB" sz="1200" kern="1200" dirty="0" smtClean="0">
                <a:solidFill>
                  <a:schemeClr val="tx1"/>
                </a:solidFill>
                <a:effectLst/>
                <a:latin typeface="+mn-lt"/>
                <a:ea typeface="+mn-ea"/>
                <a:cs typeface="+mn-cs"/>
              </a:rPr>
              <a:t>At least 30.000 SuTP</a:t>
            </a:r>
            <a:r>
              <a:rPr lang="tr-TR" sz="1200" kern="1200" dirty="0" smtClean="0">
                <a:solidFill>
                  <a:schemeClr val="tx1"/>
                </a:solidFill>
                <a:effectLst/>
                <a:latin typeface="+mn-lt"/>
                <a:ea typeface="+mn-ea"/>
                <a:cs typeface="+mn-cs"/>
              </a:rPr>
              <a:t>s</a:t>
            </a:r>
            <a:r>
              <a:rPr lang="en-GB" sz="1200" kern="1200" dirty="0" smtClean="0">
                <a:solidFill>
                  <a:schemeClr val="tx1"/>
                </a:solidFill>
                <a:effectLst/>
                <a:latin typeface="+mn-lt"/>
                <a:ea typeface="+mn-ea"/>
                <a:cs typeface="+mn-cs"/>
              </a:rPr>
              <a:t>/Turks </a:t>
            </a:r>
            <a:r>
              <a:rPr lang="tr-TR" sz="1200" kern="1200" dirty="0" err="1" smtClean="0">
                <a:solidFill>
                  <a:schemeClr val="tx1"/>
                </a:solidFill>
                <a:effectLst/>
                <a:latin typeface="+mn-lt"/>
                <a:ea typeface="+mn-ea"/>
                <a:cs typeface="+mn-cs"/>
              </a:rPr>
              <a:t>will</a:t>
            </a:r>
            <a:r>
              <a:rPr lang="tr-TR" sz="1200" kern="120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receive vocational guidance which enables them to be guided to (1) certification process within the project if they have existing vocational skills, or (2) vocational training programmes provided by other stakeholders if they do not have any vocational skills,</a:t>
            </a:r>
            <a:endParaRPr lang="tr-TR" sz="1200" kern="1200" dirty="0" smtClean="0">
              <a:solidFill>
                <a:schemeClr val="tx1"/>
              </a:solidFill>
              <a:effectLst/>
              <a:latin typeface="+mn-lt"/>
              <a:ea typeface="+mn-ea"/>
              <a:cs typeface="+mn-cs"/>
            </a:endParaRPr>
          </a:p>
          <a:p>
            <a:pPr lvl="0"/>
            <a:r>
              <a:rPr lang="en-GB" sz="1200" kern="1200" dirty="0" smtClean="0">
                <a:solidFill>
                  <a:schemeClr val="tx1"/>
                </a:solidFill>
                <a:effectLst/>
                <a:latin typeface="+mn-lt"/>
                <a:ea typeface="+mn-ea"/>
                <a:cs typeface="+mn-cs"/>
              </a:rPr>
              <a:t>At least 15.000 SuTP</a:t>
            </a:r>
            <a:r>
              <a:rPr lang="tr-TR" sz="1200" kern="1200" dirty="0" smtClean="0">
                <a:solidFill>
                  <a:schemeClr val="tx1"/>
                </a:solidFill>
                <a:effectLst/>
                <a:latin typeface="+mn-lt"/>
                <a:ea typeface="+mn-ea"/>
                <a:cs typeface="+mn-cs"/>
              </a:rPr>
              <a:t>s</a:t>
            </a:r>
            <a:r>
              <a:rPr lang="en-GB" sz="1200" kern="1200" dirty="0" smtClean="0">
                <a:solidFill>
                  <a:schemeClr val="tx1"/>
                </a:solidFill>
                <a:effectLst/>
                <a:latin typeface="+mn-lt"/>
                <a:ea typeface="+mn-ea"/>
                <a:cs typeface="+mn-cs"/>
              </a:rPr>
              <a:t>/Turks </a:t>
            </a:r>
            <a:r>
              <a:rPr lang="tr-TR" sz="1200" kern="1200" dirty="0" err="1" smtClean="0">
                <a:solidFill>
                  <a:schemeClr val="tx1"/>
                </a:solidFill>
                <a:effectLst/>
                <a:latin typeface="+mn-lt"/>
                <a:ea typeface="+mn-ea"/>
                <a:cs typeface="+mn-cs"/>
              </a:rPr>
              <a:t>will</a:t>
            </a:r>
            <a:r>
              <a:rPr lang="tr-TR" sz="1200" kern="1200" dirty="0" smtClean="0">
                <a:solidFill>
                  <a:schemeClr val="tx1"/>
                </a:solidFill>
                <a:effectLst/>
                <a:latin typeface="+mn-lt"/>
                <a:ea typeface="+mn-ea"/>
                <a:cs typeface="+mn-cs"/>
              </a:rPr>
              <a:t> be </a:t>
            </a:r>
            <a:r>
              <a:rPr lang="en-GB" sz="1200" kern="1200" dirty="0" smtClean="0">
                <a:solidFill>
                  <a:schemeClr val="tx1"/>
                </a:solidFill>
                <a:effectLst/>
                <a:latin typeface="+mn-lt"/>
                <a:ea typeface="+mn-ea"/>
                <a:cs typeface="+mn-cs"/>
              </a:rPr>
              <a:t>certified which enables them to validate their qualifications to enter in the labour market,</a:t>
            </a:r>
            <a:endParaRPr lang="tr-TR" sz="1200" kern="1200" dirty="0" smtClean="0">
              <a:solidFill>
                <a:schemeClr val="tx1"/>
              </a:solidFill>
              <a:effectLst/>
              <a:latin typeface="+mn-lt"/>
              <a:ea typeface="+mn-ea"/>
              <a:cs typeface="+mn-cs"/>
            </a:endParaRPr>
          </a:p>
          <a:p>
            <a:endParaRPr lang="tr-TR" dirty="0" smtClean="0"/>
          </a:p>
          <a:p>
            <a:endParaRPr lang="tr-TR" dirty="0"/>
          </a:p>
        </p:txBody>
      </p:sp>
      <p:sp>
        <p:nvSpPr>
          <p:cNvPr id="4" name="Slayt Numarası Yer Tutucusu 3"/>
          <p:cNvSpPr>
            <a:spLocks noGrp="1"/>
          </p:cNvSpPr>
          <p:nvPr>
            <p:ph type="sldNum" sz="quarter" idx="10"/>
          </p:nvPr>
        </p:nvSpPr>
        <p:spPr/>
        <p:txBody>
          <a:bodyPr/>
          <a:lstStyle/>
          <a:p>
            <a:fld id="{5AFB158D-2703-4F37-A0F8-85F325B4453D}" type="slidenum">
              <a:rPr lang="tr-TR" smtClean="0"/>
              <a:pPr/>
              <a:t>2</a:t>
            </a:fld>
            <a:endParaRPr lang="tr-TR"/>
          </a:p>
        </p:txBody>
      </p:sp>
    </p:spTree>
    <p:extLst>
      <p:ext uri="{BB962C8B-B14F-4D97-AF65-F5344CB8AC3E}">
        <p14:creationId xmlns:p14="http://schemas.microsoft.com/office/powerpoint/2010/main" val="11307989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smtClean="0"/>
          </a:p>
          <a:p>
            <a:endParaRPr lang="tr-TR" dirty="0"/>
          </a:p>
        </p:txBody>
      </p:sp>
      <p:sp>
        <p:nvSpPr>
          <p:cNvPr id="4" name="Slayt Numarası Yer Tutucusu 3"/>
          <p:cNvSpPr>
            <a:spLocks noGrp="1"/>
          </p:cNvSpPr>
          <p:nvPr>
            <p:ph type="sldNum" sz="quarter" idx="10"/>
          </p:nvPr>
        </p:nvSpPr>
        <p:spPr/>
        <p:txBody>
          <a:bodyPr/>
          <a:lstStyle/>
          <a:p>
            <a:fld id="{5AFB158D-2703-4F37-A0F8-85F325B4453D}" type="slidenum">
              <a:rPr lang="tr-TR" smtClean="0"/>
              <a:pPr/>
              <a:t>3</a:t>
            </a:fld>
            <a:endParaRPr lang="tr-TR"/>
          </a:p>
        </p:txBody>
      </p:sp>
    </p:spTree>
    <p:extLst>
      <p:ext uri="{BB962C8B-B14F-4D97-AF65-F5344CB8AC3E}">
        <p14:creationId xmlns:p14="http://schemas.microsoft.com/office/powerpoint/2010/main" val="20044812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tr-TR" sz="1200" kern="1200" dirty="0" smtClean="0">
                <a:solidFill>
                  <a:schemeClr val="tx1"/>
                </a:solidFill>
                <a:effectLst/>
                <a:latin typeface="+mn-lt"/>
                <a:ea typeface="+mn-ea"/>
                <a:cs typeface="+mn-cs"/>
              </a:rPr>
              <a:t>-</a:t>
            </a:r>
            <a:r>
              <a:rPr lang="en-GB" sz="1200" kern="1200" dirty="0" smtClean="0">
                <a:solidFill>
                  <a:schemeClr val="tx1"/>
                </a:solidFill>
                <a:effectLst/>
                <a:latin typeface="+mn-lt"/>
                <a:ea typeface="+mn-ea"/>
                <a:cs typeface="+mn-cs"/>
              </a:rPr>
              <a:t>For every regional chamber of commerce participating to the project, </a:t>
            </a:r>
            <a:r>
              <a:rPr lang="tr-TR" sz="1200" kern="1200" dirty="0" smtClean="0">
                <a:solidFill>
                  <a:schemeClr val="tx1"/>
                </a:solidFill>
                <a:effectLst/>
                <a:latin typeface="+mn-lt"/>
                <a:ea typeface="+mn-ea"/>
                <a:cs typeface="+mn-cs"/>
              </a:rPr>
              <a:t>3</a:t>
            </a:r>
            <a:r>
              <a:rPr lang="en-GB" sz="1200" kern="1200" dirty="0" smtClean="0">
                <a:solidFill>
                  <a:schemeClr val="tx1"/>
                </a:solidFill>
                <a:effectLst/>
                <a:latin typeface="+mn-lt"/>
                <a:ea typeface="+mn-ea"/>
                <a:cs typeface="+mn-cs"/>
              </a:rPr>
              <a:t> dedicated new personal </a:t>
            </a:r>
            <a:r>
              <a:rPr lang="tr-TR" sz="1200" kern="1200" dirty="0" err="1" smtClean="0">
                <a:solidFill>
                  <a:schemeClr val="tx1"/>
                </a:solidFill>
                <a:effectLst/>
                <a:latin typeface="+mn-lt"/>
                <a:ea typeface="+mn-ea"/>
                <a:cs typeface="+mn-cs"/>
              </a:rPr>
              <a:t>who</a:t>
            </a:r>
            <a:r>
              <a:rPr lang="tr-TR" sz="1200" kern="1200" dirty="0" smtClean="0">
                <a:solidFill>
                  <a:schemeClr val="tx1"/>
                </a:solidFill>
                <a:effectLst/>
                <a:latin typeface="+mn-lt"/>
                <a:ea typeface="+mn-ea"/>
                <a:cs typeface="+mn-cs"/>
              </a:rPr>
              <a:t> </a:t>
            </a:r>
            <a:r>
              <a:rPr lang="tr-TR" sz="1200" kern="1200" dirty="0" err="1" smtClean="0">
                <a:solidFill>
                  <a:schemeClr val="tx1"/>
                </a:solidFill>
                <a:effectLst/>
                <a:latin typeface="+mn-lt"/>
                <a:ea typeface="+mn-ea"/>
                <a:cs typeface="+mn-cs"/>
              </a:rPr>
              <a:t>are</a:t>
            </a:r>
            <a:r>
              <a:rPr lang="tr-TR" sz="1200" kern="1200" dirty="0" smtClean="0">
                <a:solidFill>
                  <a:schemeClr val="tx1"/>
                </a:solidFill>
                <a:effectLst/>
                <a:latin typeface="+mn-lt"/>
                <a:ea typeface="+mn-ea"/>
                <a:cs typeface="+mn-cs"/>
              </a:rPr>
              <a:t> </a:t>
            </a:r>
            <a:r>
              <a:rPr lang="tr-TR" sz="1200" kern="1200" dirty="0" err="1" smtClean="0">
                <a:solidFill>
                  <a:schemeClr val="tx1"/>
                </a:solidFill>
                <a:effectLst/>
                <a:latin typeface="+mn-lt"/>
                <a:ea typeface="+mn-ea"/>
                <a:cs typeface="+mn-cs"/>
              </a:rPr>
              <a:t>familiar</a:t>
            </a:r>
            <a:r>
              <a:rPr lang="tr-TR" sz="1200" kern="1200" dirty="0" smtClean="0">
                <a:solidFill>
                  <a:schemeClr val="tx1"/>
                </a:solidFill>
                <a:effectLst/>
                <a:latin typeface="+mn-lt"/>
                <a:ea typeface="+mn-ea"/>
                <a:cs typeface="+mn-cs"/>
              </a:rPr>
              <a:t> </a:t>
            </a:r>
            <a:r>
              <a:rPr lang="tr-TR" sz="1200" kern="1200" dirty="0" err="1" smtClean="0">
                <a:solidFill>
                  <a:schemeClr val="tx1"/>
                </a:solidFill>
                <a:effectLst/>
                <a:latin typeface="+mn-lt"/>
                <a:ea typeface="+mn-ea"/>
                <a:cs typeface="+mn-cs"/>
              </a:rPr>
              <a:t>with</a:t>
            </a:r>
            <a:r>
              <a:rPr lang="tr-TR" sz="1200" kern="1200" dirty="0" smtClean="0">
                <a:solidFill>
                  <a:schemeClr val="tx1"/>
                </a:solidFill>
                <a:effectLst/>
                <a:latin typeface="+mn-lt"/>
                <a:ea typeface="+mn-ea"/>
                <a:cs typeface="+mn-cs"/>
              </a:rPr>
              <a:t> </a:t>
            </a:r>
            <a:r>
              <a:rPr lang="tr-TR" sz="1200" kern="1200" dirty="0" err="1" smtClean="0">
                <a:solidFill>
                  <a:schemeClr val="tx1"/>
                </a:solidFill>
                <a:effectLst/>
                <a:latin typeface="+mn-lt"/>
                <a:ea typeface="+mn-ea"/>
                <a:cs typeface="+mn-cs"/>
              </a:rPr>
              <a:t>the</a:t>
            </a:r>
            <a:r>
              <a:rPr lang="tr-TR" sz="1200" kern="120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Syrian </a:t>
            </a:r>
            <a:r>
              <a:rPr lang="tr-TR" sz="1200" kern="1200" dirty="0" err="1" smtClean="0">
                <a:solidFill>
                  <a:schemeClr val="tx1"/>
                </a:solidFill>
                <a:effectLst/>
                <a:latin typeface="+mn-lt"/>
                <a:ea typeface="+mn-ea"/>
                <a:cs typeface="+mn-cs"/>
              </a:rPr>
              <a:t>culture</a:t>
            </a:r>
            <a:r>
              <a:rPr lang="en-GB" sz="1200" kern="1200" dirty="0" smtClean="0">
                <a:solidFill>
                  <a:schemeClr val="tx1"/>
                </a:solidFill>
                <a:effectLst/>
                <a:latin typeface="+mn-lt"/>
                <a:ea typeface="+mn-ea"/>
                <a:cs typeface="+mn-cs"/>
              </a:rPr>
              <a:t> will be hired to run the information desk full time. They will ensure outreach to the target communities, have language skills and cross cultural background to attract them to the chambers.</a:t>
            </a:r>
            <a:endParaRPr lang="tr-TR" sz="1200" kern="1200" dirty="0" smtClean="0">
              <a:solidFill>
                <a:schemeClr val="tx1"/>
              </a:solidFill>
              <a:effectLst/>
              <a:latin typeface="+mn-lt"/>
              <a:ea typeface="+mn-ea"/>
              <a:cs typeface="+mn-cs"/>
            </a:endParaRPr>
          </a:p>
          <a:p>
            <a:pPr marL="0" marR="0" lvl="1" indent="0" algn="l" defTabSz="914400" rtl="0" eaLnBrk="1" fontAlgn="auto" latinLnBrk="0" hangingPunct="1">
              <a:lnSpc>
                <a:spcPct val="100000"/>
              </a:lnSpc>
              <a:spcBef>
                <a:spcPts val="0"/>
              </a:spcBef>
              <a:spcAft>
                <a:spcPts val="0"/>
              </a:spcAft>
              <a:buClrTx/>
              <a:buSzTx/>
              <a:buFontTx/>
              <a:buNone/>
              <a:tabLst/>
              <a:defRPr/>
            </a:pPr>
            <a:endParaRPr lang="tr-TR" dirty="0"/>
          </a:p>
        </p:txBody>
      </p:sp>
      <p:sp>
        <p:nvSpPr>
          <p:cNvPr id="4" name="Slayt Numarası Yer Tutucusu 3"/>
          <p:cNvSpPr>
            <a:spLocks noGrp="1"/>
          </p:cNvSpPr>
          <p:nvPr>
            <p:ph type="sldNum" sz="quarter" idx="10"/>
          </p:nvPr>
        </p:nvSpPr>
        <p:spPr/>
        <p:txBody>
          <a:bodyPr/>
          <a:lstStyle/>
          <a:p>
            <a:fld id="{5AFB158D-2703-4F37-A0F8-85F325B4453D}" type="slidenum">
              <a:rPr lang="tr-TR" smtClean="0"/>
              <a:pPr/>
              <a:t>4</a:t>
            </a:fld>
            <a:endParaRPr lang="tr-TR"/>
          </a:p>
        </p:txBody>
      </p:sp>
    </p:spTree>
    <p:extLst>
      <p:ext uri="{BB962C8B-B14F-4D97-AF65-F5344CB8AC3E}">
        <p14:creationId xmlns:p14="http://schemas.microsoft.com/office/powerpoint/2010/main" val="35870800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lvl="0"/>
            <a:r>
              <a:rPr lang="en-GB" sz="1200" kern="1200" dirty="0" smtClean="0">
                <a:solidFill>
                  <a:schemeClr val="tx1"/>
                </a:solidFill>
                <a:effectLst/>
                <a:latin typeface="+mn-lt"/>
                <a:ea typeface="+mn-ea"/>
                <a:cs typeface="+mn-cs"/>
              </a:rPr>
              <a:t>At least 30.000 SuTP</a:t>
            </a:r>
            <a:r>
              <a:rPr lang="tr-TR" sz="1200" kern="1200" dirty="0" smtClean="0">
                <a:solidFill>
                  <a:schemeClr val="tx1"/>
                </a:solidFill>
                <a:effectLst/>
                <a:latin typeface="+mn-lt"/>
                <a:ea typeface="+mn-ea"/>
                <a:cs typeface="+mn-cs"/>
              </a:rPr>
              <a:t>s</a:t>
            </a:r>
            <a:r>
              <a:rPr lang="en-GB" sz="1200" kern="1200" dirty="0" smtClean="0">
                <a:solidFill>
                  <a:schemeClr val="tx1"/>
                </a:solidFill>
                <a:effectLst/>
                <a:latin typeface="+mn-lt"/>
                <a:ea typeface="+mn-ea"/>
                <a:cs typeface="+mn-cs"/>
              </a:rPr>
              <a:t>/Turks </a:t>
            </a:r>
            <a:r>
              <a:rPr lang="tr-TR" sz="1200" kern="1200" dirty="0" err="1" smtClean="0">
                <a:solidFill>
                  <a:schemeClr val="tx1"/>
                </a:solidFill>
                <a:effectLst/>
                <a:latin typeface="+mn-lt"/>
                <a:ea typeface="+mn-ea"/>
                <a:cs typeface="+mn-cs"/>
              </a:rPr>
              <a:t>will</a:t>
            </a:r>
            <a:r>
              <a:rPr lang="tr-TR" sz="1200" kern="120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receive vocational guidance which enables them to be guided to (1) certification process within the project if they have existing vocational skills, or (2) vocational training programmes provided by other stakeholders if they do not have any vocational skills,</a:t>
            </a:r>
            <a:endParaRPr lang="tr-TR" sz="1200" kern="1200" dirty="0" smtClean="0">
              <a:solidFill>
                <a:schemeClr val="tx1"/>
              </a:solidFill>
              <a:effectLst/>
              <a:latin typeface="+mn-lt"/>
              <a:ea typeface="+mn-ea"/>
              <a:cs typeface="+mn-cs"/>
            </a:endParaRPr>
          </a:p>
          <a:p>
            <a:pPr lvl="0"/>
            <a:r>
              <a:rPr lang="en-GB" sz="1200" kern="1200" dirty="0" smtClean="0">
                <a:solidFill>
                  <a:schemeClr val="tx1"/>
                </a:solidFill>
                <a:effectLst/>
                <a:latin typeface="+mn-lt"/>
                <a:ea typeface="+mn-ea"/>
                <a:cs typeface="+mn-cs"/>
              </a:rPr>
              <a:t>At least 15.000 SuTP</a:t>
            </a:r>
            <a:r>
              <a:rPr lang="tr-TR" sz="1200" kern="1200" dirty="0" smtClean="0">
                <a:solidFill>
                  <a:schemeClr val="tx1"/>
                </a:solidFill>
                <a:effectLst/>
                <a:latin typeface="+mn-lt"/>
                <a:ea typeface="+mn-ea"/>
                <a:cs typeface="+mn-cs"/>
              </a:rPr>
              <a:t>s/</a:t>
            </a:r>
            <a:r>
              <a:rPr lang="en-GB" sz="1200" kern="1200" dirty="0" smtClean="0">
                <a:solidFill>
                  <a:schemeClr val="tx1"/>
                </a:solidFill>
                <a:effectLst/>
                <a:latin typeface="+mn-lt"/>
                <a:ea typeface="+mn-ea"/>
                <a:cs typeface="+mn-cs"/>
              </a:rPr>
              <a:t>Turks </a:t>
            </a:r>
            <a:r>
              <a:rPr lang="tr-TR" sz="1200" kern="1200" dirty="0" err="1" smtClean="0">
                <a:solidFill>
                  <a:schemeClr val="tx1"/>
                </a:solidFill>
                <a:effectLst/>
                <a:latin typeface="+mn-lt"/>
                <a:ea typeface="+mn-ea"/>
                <a:cs typeface="+mn-cs"/>
              </a:rPr>
              <a:t>will</a:t>
            </a:r>
            <a:r>
              <a:rPr lang="tr-TR" sz="1200" kern="1200" dirty="0" smtClean="0">
                <a:solidFill>
                  <a:schemeClr val="tx1"/>
                </a:solidFill>
                <a:effectLst/>
                <a:latin typeface="+mn-lt"/>
                <a:ea typeface="+mn-ea"/>
                <a:cs typeface="+mn-cs"/>
              </a:rPr>
              <a:t> be </a:t>
            </a:r>
            <a:r>
              <a:rPr lang="en-GB" sz="1200" kern="1200" dirty="0" smtClean="0">
                <a:solidFill>
                  <a:schemeClr val="tx1"/>
                </a:solidFill>
                <a:effectLst/>
                <a:latin typeface="+mn-lt"/>
                <a:ea typeface="+mn-ea"/>
                <a:cs typeface="+mn-cs"/>
              </a:rPr>
              <a:t>certified which enables them to validate their qualifications to enter in the labour market,</a:t>
            </a:r>
            <a:endParaRPr lang="tr-TR" sz="1200" kern="1200" dirty="0" smtClean="0">
              <a:solidFill>
                <a:schemeClr val="tx1"/>
              </a:solidFill>
              <a:effectLst/>
              <a:latin typeface="+mn-lt"/>
              <a:ea typeface="+mn-ea"/>
              <a:cs typeface="+mn-cs"/>
            </a:endParaRPr>
          </a:p>
          <a:p>
            <a:endParaRPr lang="tr-TR" dirty="0" smtClean="0"/>
          </a:p>
          <a:p>
            <a:endParaRPr lang="tr-TR" dirty="0"/>
          </a:p>
        </p:txBody>
      </p:sp>
      <p:sp>
        <p:nvSpPr>
          <p:cNvPr id="4" name="Slayt Numarası Yer Tutucusu 3"/>
          <p:cNvSpPr>
            <a:spLocks noGrp="1"/>
          </p:cNvSpPr>
          <p:nvPr>
            <p:ph type="sldNum" sz="quarter" idx="10"/>
          </p:nvPr>
        </p:nvSpPr>
        <p:spPr/>
        <p:txBody>
          <a:bodyPr/>
          <a:lstStyle/>
          <a:p>
            <a:fld id="{5AFB158D-2703-4F37-A0F8-85F325B4453D}" type="slidenum">
              <a:rPr lang="tr-TR" smtClean="0"/>
              <a:pPr/>
              <a:t>5</a:t>
            </a:fld>
            <a:endParaRPr lang="tr-TR"/>
          </a:p>
        </p:txBody>
      </p:sp>
    </p:spTree>
    <p:extLst>
      <p:ext uri="{BB962C8B-B14F-4D97-AF65-F5344CB8AC3E}">
        <p14:creationId xmlns:p14="http://schemas.microsoft.com/office/powerpoint/2010/main" val="38093981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tr-TR" sz="1200" kern="1200" dirty="0" smtClean="0">
                <a:solidFill>
                  <a:schemeClr val="tx1"/>
                </a:solidFill>
                <a:effectLst/>
                <a:latin typeface="+mn-lt"/>
                <a:ea typeface="+mn-ea"/>
                <a:cs typeface="+mn-cs"/>
              </a:rPr>
              <a:t>-</a:t>
            </a:r>
            <a:r>
              <a:rPr lang="en-GB" sz="1200" kern="1200" dirty="0" smtClean="0">
                <a:solidFill>
                  <a:schemeClr val="tx1"/>
                </a:solidFill>
                <a:effectLst/>
                <a:latin typeface="+mn-lt"/>
                <a:ea typeface="+mn-ea"/>
                <a:cs typeface="+mn-cs"/>
              </a:rPr>
              <a:t>For every regional chamber of commerce participating to the project, </a:t>
            </a:r>
            <a:r>
              <a:rPr lang="tr-TR" sz="1200" kern="1200" dirty="0" smtClean="0">
                <a:solidFill>
                  <a:schemeClr val="tx1"/>
                </a:solidFill>
                <a:effectLst/>
                <a:latin typeface="+mn-lt"/>
                <a:ea typeface="+mn-ea"/>
                <a:cs typeface="+mn-cs"/>
              </a:rPr>
              <a:t>3</a:t>
            </a:r>
            <a:r>
              <a:rPr lang="en-GB" sz="1200" kern="1200" dirty="0" smtClean="0">
                <a:solidFill>
                  <a:schemeClr val="tx1"/>
                </a:solidFill>
                <a:effectLst/>
                <a:latin typeface="+mn-lt"/>
                <a:ea typeface="+mn-ea"/>
                <a:cs typeface="+mn-cs"/>
              </a:rPr>
              <a:t> dedicated new personal </a:t>
            </a:r>
            <a:r>
              <a:rPr lang="tr-TR" sz="1200" kern="1200" dirty="0" err="1" smtClean="0">
                <a:solidFill>
                  <a:schemeClr val="tx1"/>
                </a:solidFill>
                <a:effectLst/>
                <a:latin typeface="+mn-lt"/>
                <a:ea typeface="+mn-ea"/>
                <a:cs typeface="+mn-cs"/>
              </a:rPr>
              <a:t>who</a:t>
            </a:r>
            <a:r>
              <a:rPr lang="tr-TR" sz="1200" kern="1200" dirty="0" smtClean="0">
                <a:solidFill>
                  <a:schemeClr val="tx1"/>
                </a:solidFill>
                <a:effectLst/>
                <a:latin typeface="+mn-lt"/>
                <a:ea typeface="+mn-ea"/>
                <a:cs typeface="+mn-cs"/>
              </a:rPr>
              <a:t> </a:t>
            </a:r>
            <a:r>
              <a:rPr lang="tr-TR" sz="1200" kern="1200" dirty="0" err="1" smtClean="0">
                <a:solidFill>
                  <a:schemeClr val="tx1"/>
                </a:solidFill>
                <a:effectLst/>
                <a:latin typeface="+mn-lt"/>
                <a:ea typeface="+mn-ea"/>
                <a:cs typeface="+mn-cs"/>
              </a:rPr>
              <a:t>are</a:t>
            </a:r>
            <a:r>
              <a:rPr lang="tr-TR" sz="1200" kern="1200" dirty="0" smtClean="0">
                <a:solidFill>
                  <a:schemeClr val="tx1"/>
                </a:solidFill>
                <a:effectLst/>
                <a:latin typeface="+mn-lt"/>
                <a:ea typeface="+mn-ea"/>
                <a:cs typeface="+mn-cs"/>
              </a:rPr>
              <a:t> </a:t>
            </a:r>
            <a:r>
              <a:rPr lang="tr-TR" sz="1200" kern="1200" dirty="0" err="1" smtClean="0">
                <a:solidFill>
                  <a:schemeClr val="tx1"/>
                </a:solidFill>
                <a:effectLst/>
                <a:latin typeface="+mn-lt"/>
                <a:ea typeface="+mn-ea"/>
                <a:cs typeface="+mn-cs"/>
              </a:rPr>
              <a:t>familiar</a:t>
            </a:r>
            <a:r>
              <a:rPr lang="tr-TR" sz="1200" kern="1200" dirty="0" smtClean="0">
                <a:solidFill>
                  <a:schemeClr val="tx1"/>
                </a:solidFill>
                <a:effectLst/>
                <a:latin typeface="+mn-lt"/>
                <a:ea typeface="+mn-ea"/>
                <a:cs typeface="+mn-cs"/>
              </a:rPr>
              <a:t> </a:t>
            </a:r>
            <a:r>
              <a:rPr lang="tr-TR" sz="1200" kern="1200" dirty="0" err="1" smtClean="0">
                <a:solidFill>
                  <a:schemeClr val="tx1"/>
                </a:solidFill>
                <a:effectLst/>
                <a:latin typeface="+mn-lt"/>
                <a:ea typeface="+mn-ea"/>
                <a:cs typeface="+mn-cs"/>
              </a:rPr>
              <a:t>with</a:t>
            </a:r>
            <a:r>
              <a:rPr lang="tr-TR" sz="1200" kern="1200" dirty="0" smtClean="0">
                <a:solidFill>
                  <a:schemeClr val="tx1"/>
                </a:solidFill>
                <a:effectLst/>
                <a:latin typeface="+mn-lt"/>
                <a:ea typeface="+mn-ea"/>
                <a:cs typeface="+mn-cs"/>
              </a:rPr>
              <a:t> </a:t>
            </a:r>
            <a:r>
              <a:rPr lang="tr-TR" sz="1200" kern="1200" dirty="0" err="1" smtClean="0">
                <a:solidFill>
                  <a:schemeClr val="tx1"/>
                </a:solidFill>
                <a:effectLst/>
                <a:latin typeface="+mn-lt"/>
                <a:ea typeface="+mn-ea"/>
                <a:cs typeface="+mn-cs"/>
              </a:rPr>
              <a:t>the</a:t>
            </a:r>
            <a:r>
              <a:rPr lang="tr-TR" sz="1200" kern="120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Syrian </a:t>
            </a:r>
            <a:r>
              <a:rPr lang="tr-TR" sz="1200" kern="1200" dirty="0" err="1" smtClean="0">
                <a:solidFill>
                  <a:schemeClr val="tx1"/>
                </a:solidFill>
                <a:effectLst/>
                <a:latin typeface="+mn-lt"/>
                <a:ea typeface="+mn-ea"/>
                <a:cs typeface="+mn-cs"/>
              </a:rPr>
              <a:t>culture</a:t>
            </a:r>
            <a:r>
              <a:rPr lang="en-GB" sz="1200" kern="1200" dirty="0" smtClean="0">
                <a:solidFill>
                  <a:schemeClr val="tx1"/>
                </a:solidFill>
                <a:effectLst/>
                <a:latin typeface="+mn-lt"/>
                <a:ea typeface="+mn-ea"/>
                <a:cs typeface="+mn-cs"/>
              </a:rPr>
              <a:t> will be hired to run the information desk full time. They will ensure outreach to the target communities, have language skills and cross cultural background to attract them to the chambers.</a:t>
            </a:r>
            <a:endParaRPr lang="tr-TR" sz="1200" kern="1200" dirty="0" smtClean="0">
              <a:solidFill>
                <a:schemeClr val="tx1"/>
              </a:solidFill>
              <a:effectLst/>
              <a:latin typeface="+mn-lt"/>
              <a:ea typeface="+mn-ea"/>
              <a:cs typeface="+mn-cs"/>
            </a:endParaRPr>
          </a:p>
          <a:p>
            <a:pPr marL="0" marR="0" lvl="1" indent="0" algn="l" defTabSz="914400" rtl="0" eaLnBrk="1" fontAlgn="auto" latinLnBrk="0" hangingPunct="1">
              <a:lnSpc>
                <a:spcPct val="100000"/>
              </a:lnSpc>
              <a:spcBef>
                <a:spcPts val="0"/>
              </a:spcBef>
              <a:spcAft>
                <a:spcPts val="0"/>
              </a:spcAft>
              <a:buClrTx/>
              <a:buSzTx/>
              <a:buFontTx/>
              <a:buNone/>
              <a:tabLst/>
              <a:defRPr/>
            </a:pPr>
            <a:r>
              <a:rPr lang="tr-TR" dirty="0" smtClean="0"/>
              <a:t>-O</a:t>
            </a:r>
            <a:r>
              <a:rPr lang="en-GB" dirty="0" err="1" smtClean="0"/>
              <a:t>rganize</a:t>
            </a:r>
            <a:r>
              <a:rPr lang="en-GB" dirty="0" smtClean="0"/>
              <a:t> kick-off, coordination and closing events; create online Information centre to keep companies and Syrians updated about legal framework for employing Syrians, procedures of doing business, training opportunities, work permits, etc.</a:t>
            </a:r>
            <a:endParaRPr lang="tr-TR" dirty="0" smtClean="0"/>
          </a:p>
          <a:p>
            <a:endParaRPr lang="tr-TR" dirty="0"/>
          </a:p>
        </p:txBody>
      </p:sp>
      <p:sp>
        <p:nvSpPr>
          <p:cNvPr id="4" name="Slayt Numarası Yer Tutucusu 3"/>
          <p:cNvSpPr>
            <a:spLocks noGrp="1"/>
          </p:cNvSpPr>
          <p:nvPr>
            <p:ph type="sldNum" sz="quarter" idx="10"/>
          </p:nvPr>
        </p:nvSpPr>
        <p:spPr/>
        <p:txBody>
          <a:bodyPr/>
          <a:lstStyle/>
          <a:p>
            <a:fld id="{5AFB158D-2703-4F37-A0F8-85F325B4453D}" type="slidenum">
              <a:rPr lang="tr-TR" smtClean="0"/>
              <a:pPr/>
              <a:t>6</a:t>
            </a:fld>
            <a:endParaRPr lang="tr-TR"/>
          </a:p>
        </p:txBody>
      </p:sp>
    </p:spTree>
    <p:extLst>
      <p:ext uri="{BB962C8B-B14F-4D97-AF65-F5344CB8AC3E}">
        <p14:creationId xmlns:p14="http://schemas.microsoft.com/office/powerpoint/2010/main" val="20239422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tr-TR" dirty="0"/>
          </a:p>
        </p:txBody>
      </p:sp>
      <p:sp>
        <p:nvSpPr>
          <p:cNvPr id="4" name="Slayt Numarası Yer Tutucusu 3"/>
          <p:cNvSpPr>
            <a:spLocks noGrp="1"/>
          </p:cNvSpPr>
          <p:nvPr>
            <p:ph type="sldNum" sz="quarter" idx="10"/>
          </p:nvPr>
        </p:nvSpPr>
        <p:spPr/>
        <p:txBody>
          <a:bodyPr/>
          <a:lstStyle/>
          <a:p>
            <a:fld id="{5AFB158D-2703-4F37-A0F8-85F325B4453D}" type="slidenum">
              <a:rPr lang="tr-TR" smtClean="0"/>
              <a:pPr/>
              <a:t>7</a:t>
            </a:fld>
            <a:endParaRPr lang="tr-TR"/>
          </a:p>
        </p:txBody>
      </p:sp>
    </p:spTree>
    <p:extLst>
      <p:ext uri="{BB962C8B-B14F-4D97-AF65-F5344CB8AC3E}">
        <p14:creationId xmlns:p14="http://schemas.microsoft.com/office/powerpoint/2010/main" val="42833063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lvl="0"/>
            <a:r>
              <a:rPr lang="en-GB" sz="1200" kern="1200" dirty="0" smtClean="0">
                <a:solidFill>
                  <a:schemeClr val="tx1"/>
                </a:solidFill>
                <a:effectLst/>
                <a:latin typeface="+mn-lt"/>
                <a:ea typeface="+mn-ea"/>
                <a:cs typeface="+mn-cs"/>
              </a:rPr>
              <a:t>At least 30,000 SuTP</a:t>
            </a:r>
            <a:r>
              <a:rPr lang="tr-TR" sz="1200" kern="1200" dirty="0" smtClean="0">
                <a:solidFill>
                  <a:schemeClr val="tx1"/>
                </a:solidFill>
                <a:effectLst/>
                <a:latin typeface="+mn-lt"/>
                <a:ea typeface="+mn-ea"/>
                <a:cs typeface="+mn-cs"/>
              </a:rPr>
              <a:t>s</a:t>
            </a:r>
            <a:r>
              <a:rPr lang="en-GB" sz="1200" kern="1200" dirty="0" smtClean="0">
                <a:solidFill>
                  <a:schemeClr val="tx1"/>
                </a:solidFill>
                <a:effectLst/>
                <a:latin typeface="+mn-lt"/>
                <a:ea typeface="+mn-ea"/>
                <a:cs typeface="+mn-cs"/>
              </a:rPr>
              <a:t>/Turks</a:t>
            </a:r>
            <a:r>
              <a:rPr lang="en-GB" sz="1200" b="1" kern="1200" dirty="0" smtClean="0">
                <a:solidFill>
                  <a:schemeClr val="tx1"/>
                </a:solidFill>
                <a:effectLst/>
                <a:latin typeface="+mn-lt"/>
                <a:ea typeface="+mn-ea"/>
                <a:cs typeface="+mn-cs"/>
              </a:rPr>
              <a:t> </a:t>
            </a:r>
            <a:r>
              <a:rPr lang="tr-TR" sz="1200" b="0" kern="1200" dirty="0" err="1" smtClean="0">
                <a:solidFill>
                  <a:schemeClr val="tx1"/>
                </a:solidFill>
                <a:effectLst/>
                <a:latin typeface="+mn-lt"/>
                <a:ea typeface="+mn-ea"/>
                <a:cs typeface="+mn-cs"/>
              </a:rPr>
              <a:t>will</a:t>
            </a:r>
            <a:r>
              <a:rPr lang="tr-TR" sz="1200" b="1" kern="120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receive skill mapping which enables them to receive vocational guidance in line with their existing skills and skills gaps.</a:t>
            </a:r>
            <a:endParaRPr lang="tr-TR"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Accession of SuTP</a:t>
            </a:r>
            <a:r>
              <a:rPr lang="tr-TR" sz="1200" kern="1200" dirty="0" smtClean="0">
                <a:solidFill>
                  <a:schemeClr val="tx1"/>
                </a:solidFill>
                <a:effectLst/>
                <a:latin typeface="+mn-lt"/>
                <a:ea typeface="+mn-ea"/>
                <a:cs typeface="+mn-cs"/>
              </a:rPr>
              <a:t>s</a:t>
            </a:r>
            <a:r>
              <a:rPr lang="en-GB" sz="1200" kern="1200" dirty="0" smtClean="0">
                <a:solidFill>
                  <a:schemeClr val="tx1"/>
                </a:solidFill>
                <a:effectLst/>
                <a:latin typeface="+mn-lt"/>
                <a:ea typeface="+mn-ea"/>
                <a:cs typeface="+mn-cs"/>
              </a:rPr>
              <a:t> to vocational training programmes of public institutions and international NGOs </a:t>
            </a:r>
            <a:r>
              <a:rPr lang="tr-TR" sz="1200" kern="1200" dirty="0" err="1" smtClean="0">
                <a:solidFill>
                  <a:schemeClr val="tx1"/>
                </a:solidFill>
                <a:effectLst/>
                <a:latin typeface="+mn-lt"/>
                <a:ea typeface="+mn-ea"/>
                <a:cs typeface="+mn-cs"/>
              </a:rPr>
              <a:t>will</a:t>
            </a:r>
            <a:r>
              <a:rPr lang="tr-TR" sz="1200" kern="1200" dirty="0" smtClean="0">
                <a:solidFill>
                  <a:schemeClr val="tx1"/>
                </a:solidFill>
                <a:effectLst/>
                <a:latin typeface="+mn-lt"/>
                <a:ea typeface="+mn-ea"/>
                <a:cs typeface="+mn-cs"/>
              </a:rPr>
              <a:t> be </a:t>
            </a:r>
            <a:r>
              <a:rPr lang="en-GB" sz="1200" kern="1200" dirty="0" smtClean="0">
                <a:solidFill>
                  <a:schemeClr val="tx1"/>
                </a:solidFill>
                <a:effectLst/>
                <a:latin typeface="+mn-lt"/>
                <a:ea typeface="+mn-ea"/>
                <a:cs typeface="+mn-cs"/>
              </a:rPr>
              <a:t>facilitated </a:t>
            </a:r>
            <a:endParaRPr lang="tr-TR" sz="1200" kern="1200" dirty="0" smtClean="0">
              <a:solidFill>
                <a:schemeClr val="tx1"/>
              </a:solidFill>
              <a:effectLst/>
              <a:latin typeface="+mn-lt"/>
              <a:ea typeface="+mn-ea"/>
              <a:cs typeface="+mn-cs"/>
            </a:endParaRPr>
          </a:p>
          <a:p>
            <a:pPr lvl="0"/>
            <a:r>
              <a:rPr lang="en-GB" sz="1200" kern="1200" dirty="0" smtClean="0">
                <a:solidFill>
                  <a:schemeClr val="tx1"/>
                </a:solidFill>
                <a:effectLst/>
                <a:latin typeface="+mn-lt"/>
                <a:ea typeface="+mn-ea"/>
                <a:cs typeface="+mn-cs"/>
              </a:rPr>
              <a:t>At least 30.000 SuTP</a:t>
            </a:r>
            <a:r>
              <a:rPr lang="tr-TR" sz="1200" kern="1200" dirty="0" smtClean="0">
                <a:solidFill>
                  <a:schemeClr val="tx1"/>
                </a:solidFill>
                <a:effectLst/>
                <a:latin typeface="+mn-lt"/>
                <a:ea typeface="+mn-ea"/>
                <a:cs typeface="+mn-cs"/>
              </a:rPr>
              <a:t>s</a:t>
            </a:r>
            <a:r>
              <a:rPr lang="en-GB" sz="1200" kern="1200" dirty="0" smtClean="0">
                <a:solidFill>
                  <a:schemeClr val="tx1"/>
                </a:solidFill>
                <a:effectLst/>
                <a:latin typeface="+mn-lt"/>
                <a:ea typeface="+mn-ea"/>
                <a:cs typeface="+mn-cs"/>
              </a:rPr>
              <a:t>/Turks </a:t>
            </a:r>
            <a:r>
              <a:rPr lang="tr-TR" sz="1200" kern="1200" dirty="0" err="1" smtClean="0">
                <a:solidFill>
                  <a:schemeClr val="tx1"/>
                </a:solidFill>
                <a:effectLst/>
                <a:latin typeface="+mn-lt"/>
                <a:ea typeface="+mn-ea"/>
                <a:cs typeface="+mn-cs"/>
              </a:rPr>
              <a:t>will</a:t>
            </a:r>
            <a:r>
              <a:rPr lang="tr-TR" sz="1200" kern="120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receive vocational guidance which enables them to be guided to (1) certification process within the project if they have existing vocational skills, or (2) vocational training programmes provided by other stakeholders if they do not have any vocational skills,</a:t>
            </a:r>
            <a:endParaRPr lang="tr-TR" sz="1200" kern="1200" dirty="0" smtClean="0">
              <a:solidFill>
                <a:schemeClr val="tx1"/>
              </a:solidFill>
              <a:effectLst/>
              <a:latin typeface="+mn-lt"/>
              <a:ea typeface="+mn-ea"/>
              <a:cs typeface="+mn-cs"/>
            </a:endParaRPr>
          </a:p>
          <a:p>
            <a:endParaRPr lang="tr-TR" dirty="0"/>
          </a:p>
        </p:txBody>
      </p:sp>
      <p:sp>
        <p:nvSpPr>
          <p:cNvPr id="4" name="Slayt Numarası Yer Tutucusu 3"/>
          <p:cNvSpPr>
            <a:spLocks noGrp="1"/>
          </p:cNvSpPr>
          <p:nvPr>
            <p:ph type="sldNum" sz="quarter" idx="10"/>
          </p:nvPr>
        </p:nvSpPr>
        <p:spPr/>
        <p:txBody>
          <a:bodyPr/>
          <a:lstStyle/>
          <a:p>
            <a:fld id="{5AFB158D-2703-4F37-A0F8-85F325B4453D}" type="slidenum">
              <a:rPr lang="tr-TR" smtClean="0"/>
              <a:pPr/>
              <a:t>8</a:t>
            </a:fld>
            <a:endParaRPr lang="tr-TR"/>
          </a:p>
        </p:txBody>
      </p:sp>
    </p:spTree>
    <p:extLst>
      <p:ext uri="{BB962C8B-B14F-4D97-AF65-F5344CB8AC3E}">
        <p14:creationId xmlns:p14="http://schemas.microsoft.com/office/powerpoint/2010/main" val="3734505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lvl="0"/>
            <a:r>
              <a:rPr lang="en-GB" sz="1200" kern="1200" dirty="0" smtClean="0">
                <a:solidFill>
                  <a:schemeClr val="tx1"/>
                </a:solidFill>
                <a:effectLst/>
                <a:latin typeface="+mn-lt"/>
                <a:ea typeface="+mn-ea"/>
                <a:cs typeface="+mn-cs"/>
              </a:rPr>
              <a:t>Employability of SuTP</a:t>
            </a:r>
            <a:r>
              <a:rPr lang="tr-TR" sz="1200" kern="1200" dirty="0" smtClean="0">
                <a:solidFill>
                  <a:schemeClr val="tx1"/>
                </a:solidFill>
                <a:effectLst/>
                <a:latin typeface="+mn-lt"/>
                <a:ea typeface="+mn-ea"/>
                <a:cs typeface="+mn-cs"/>
              </a:rPr>
              <a:t>s</a:t>
            </a:r>
            <a:r>
              <a:rPr lang="en-GB" sz="1200" kern="1200" dirty="0" smtClean="0">
                <a:solidFill>
                  <a:schemeClr val="tx1"/>
                </a:solidFill>
                <a:effectLst/>
                <a:latin typeface="+mn-lt"/>
                <a:ea typeface="+mn-ea"/>
                <a:cs typeface="+mn-cs"/>
              </a:rPr>
              <a:t> </a:t>
            </a:r>
            <a:r>
              <a:rPr lang="tr-TR" sz="1200" kern="1200" dirty="0" err="1" smtClean="0">
                <a:solidFill>
                  <a:schemeClr val="tx1"/>
                </a:solidFill>
                <a:effectLst/>
                <a:latin typeface="+mn-lt"/>
                <a:ea typeface="+mn-ea"/>
                <a:cs typeface="+mn-cs"/>
              </a:rPr>
              <a:t>will</a:t>
            </a:r>
            <a:r>
              <a:rPr lang="tr-TR" sz="1200" kern="1200" baseline="0" dirty="0" smtClean="0">
                <a:solidFill>
                  <a:schemeClr val="tx1"/>
                </a:solidFill>
                <a:effectLst/>
                <a:latin typeface="+mn-lt"/>
                <a:ea typeface="+mn-ea"/>
                <a:cs typeface="+mn-cs"/>
              </a:rPr>
              <a:t> be </a:t>
            </a:r>
            <a:r>
              <a:rPr lang="en-GB" sz="1200" kern="1200" dirty="0" smtClean="0">
                <a:solidFill>
                  <a:schemeClr val="tx1"/>
                </a:solidFill>
                <a:effectLst/>
                <a:latin typeface="+mn-lt"/>
                <a:ea typeface="+mn-ea"/>
                <a:cs typeface="+mn-cs"/>
              </a:rPr>
              <a:t>increased.</a:t>
            </a:r>
            <a:endParaRPr lang="tr-TR" sz="1200" kern="1200" dirty="0" smtClean="0">
              <a:solidFill>
                <a:schemeClr val="tx1"/>
              </a:solidFill>
              <a:effectLst/>
              <a:latin typeface="+mn-lt"/>
              <a:ea typeface="+mn-ea"/>
              <a:cs typeface="+mn-cs"/>
            </a:endParaRPr>
          </a:p>
          <a:p>
            <a:pPr lvl="0"/>
            <a:r>
              <a:rPr lang="en-GB" sz="1200" kern="1200" dirty="0" smtClean="0">
                <a:solidFill>
                  <a:schemeClr val="tx1"/>
                </a:solidFill>
                <a:effectLst/>
                <a:latin typeface="+mn-lt"/>
                <a:ea typeface="+mn-ea"/>
                <a:cs typeface="+mn-cs"/>
              </a:rPr>
              <a:t>At least 20.000 SuTP</a:t>
            </a:r>
            <a:r>
              <a:rPr lang="tr-TR" sz="1200" kern="1200" dirty="0" smtClean="0">
                <a:solidFill>
                  <a:schemeClr val="tx1"/>
                </a:solidFill>
                <a:effectLst/>
                <a:latin typeface="+mn-lt"/>
                <a:ea typeface="+mn-ea"/>
                <a:cs typeface="+mn-cs"/>
              </a:rPr>
              <a:t>s</a:t>
            </a:r>
            <a:r>
              <a:rPr lang="en-GB" sz="1200" kern="1200" dirty="0" smtClean="0">
                <a:solidFill>
                  <a:schemeClr val="tx1"/>
                </a:solidFill>
                <a:effectLst/>
                <a:latin typeface="+mn-lt"/>
                <a:ea typeface="+mn-ea"/>
                <a:cs typeface="+mn-cs"/>
              </a:rPr>
              <a:t>/Turks </a:t>
            </a:r>
            <a:r>
              <a:rPr lang="tr-TR" sz="1200" kern="1200" dirty="0" err="1" smtClean="0">
                <a:solidFill>
                  <a:schemeClr val="tx1"/>
                </a:solidFill>
                <a:effectLst/>
                <a:latin typeface="+mn-lt"/>
                <a:ea typeface="+mn-ea"/>
                <a:cs typeface="+mn-cs"/>
              </a:rPr>
              <a:t>will</a:t>
            </a:r>
            <a:r>
              <a:rPr lang="tr-TR" sz="1200" kern="120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participate in preparation programmes (</a:t>
            </a:r>
            <a:r>
              <a:rPr lang="tr-TR" sz="1200" kern="1200" dirty="0" smtClean="0">
                <a:solidFill>
                  <a:schemeClr val="tx1"/>
                </a:solidFill>
                <a:effectLst/>
                <a:latin typeface="+mn-lt"/>
                <a:ea typeface="+mn-ea"/>
                <a:cs typeface="+mn-cs"/>
              </a:rPr>
              <a:t>2</a:t>
            </a:r>
            <a:r>
              <a:rPr lang="en-GB" sz="1200" kern="1200" dirty="0" smtClean="0">
                <a:solidFill>
                  <a:schemeClr val="tx1"/>
                </a:solidFill>
                <a:effectLst/>
                <a:latin typeface="+mn-lt"/>
                <a:ea typeface="+mn-ea"/>
                <a:cs typeface="+mn-cs"/>
              </a:rPr>
              <a:t> days) at voluntary companies which enables them to have prior understanding on the examination system using national qualifications, which are approved by the Vocational Qualifications Authority. At least 15.000 SuTP</a:t>
            </a:r>
            <a:r>
              <a:rPr lang="tr-TR" sz="1200" kern="1200" dirty="0" smtClean="0">
                <a:solidFill>
                  <a:schemeClr val="tx1"/>
                </a:solidFill>
                <a:effectLst/>
                <a:latin typeface="+mn-lt"/>
                <a:ea typeface="+mn-ea"/>
                <a:cs typeface="+mn-cs"/>
              </a:rPr>
              <a:t>s</a:t>
            </a:r>
            <a:r>
              <a:rPr lang="en-GB" sz="1200" kern="1200" dirty="0" smtClean="0">
                <a:solidFill>
                  <a:schemeClr val="tx1"/>
                </a:solidFill>
                <a:effectLst/>
                <a:latin typeface="+mn-lt"/>
                <a:ea typeface="+mn-ea"/>
                <a:cs typeface="+mn-cs"/>
              </a:rPr>
              <a:t>/Turks </a:t>
            </a:r>
            <a:r>
              <a:rPr lang="tr-TR" sz="1200" kern="1200" dirty="0" err="1" smtClean="0">
                <a:solidFill>
                  <a:schemeClr val="tx1"/>
                </a:solidFill>
                <a:effectLst/>
                <a:latin typeface="+mn-lt"/>
                <a:ea typeface="+mn-ea"/>
                <a:cs typeface="+mn-cs"/>
              </a:rPr>
              <a:t>will</a:t>
            </a:r>
            <a:r>
              <a:rPr lang="tr-TR" sz="1200" kern="1200" dirty="0" smtClean="0">
                <a:solidFill>
                  <a:schemeClr val="tx1"/>
                </a:solidFill>
                <a:effectLst/>
                <a:latin typeface="+mn-lt"/>
                <a:ea typeface="+mn-ea"/>
                <a:cs typeface="+mn-cs"/>
              </a:rPr>
              <a:t> be </a:t>
            </a:r>
            <a:r>
              <a:rPr lang="en-GB" sz="1200" kern="1200" dirty="0" smtClean="0">
                <a:solidFill>
                  <a:schemeClr val="tx1"/>
                </a:solidFill>
                <a:effectLst/>
                <a:latin typeface="+mn-lt"/>
                <a:ea typeface="+mn-ea"/>
                <a:cs typeface="+mn-cs"/>
              </a:rPr>
              <a:t>certified which enables them to validate their qualifications to enter in the labour market,</a:t>
            </a:r>
            <a:endParaRPr lang="tr-TR" sz="1200" kern="1200" dirty="0" smtClean="0">
              <a:solidFill>
                <a:schemeClr val="tx1"/>
              </a:solidFill>
              <a:effectLst/>
              <a:latin typeface="+mn-lt"/>
              <a:ea typeface="+mn-ea"/>
              <a:cs typeface="+mn-cs"/>
            </a:endParaRPr>
          </a:p>
          <a:p>
            <a:endParaRPr lang="tr-TR" dirty="0"/>
          </a:p>
        </p:txBody>
      </p:sp>
      <p:sp>
        <p:nvSpPr>
          <p:cNvPr id="4" name="Slayt Numarası Yer Tutucusu 3"/>
          <p:cNvSpPr>
            <a:spLocks noGrp="1"/>
          </p:cNvSpPr>
          <p:nvPr>
            <p:ph type="sldNum" sz="quarter" idx="10"/>
          </p:nvPr>
        </p:nvSpPr>
        <p:spPr/>
        <p:txBody>
          <a:bodyPr/>
          <a:lstStyle/>
          <a:p>
            <a:fld id="{5AFB158D-2703-4F37-A0F8-85F325B4453D}" type="slidenum">
              <a:rPr lang="tr-TR" smtClean="0"/>
              <a:pPr/>
              <a:t>9</a:t>
            </a:fld>
            <a:endParaRPr lang="tr-TR"/>
          </a:p>
        </p:txBody>
      </p:sp>
    </p:spTree>
    <p:extLst>
      <p:ext uri="{BB962C8B-B14F-4D97-AF65-F5344CB8AC3E}">
        <p14:creationId xmlns:p14="http://schemas.microsoft.com/office/powerpoint/2010/main" val="27257066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sz="1200" u="sng" kern="1200" dirty="0" err="1" smtClean="0">
                <a:solidFill>
                  <a:schemeClr val="tx1"/>
                </a:solidFill>
                <a:effectLst/>
                <a:latin typeface="+mn-lt"/>
                <a:ea typeface="+mn-ea"/>
                <a:cs typeface="+mn-cs"/>
              </a:rPr>
              <a:t>Matchmaking</a:t>
            </a:r>
            <a:r>
              <a:rPr lang="tr-TR" sz="1200" u="sng" kern="1200" dirty="0" smtClean="0">
                <a:solidFill>
                  <a:schemeClr val="tx1"/>
                </a:solidFill>
                <a:effectLst/>
                <a:latin typeface="+mn-lt"/>
                <a:ea typeface="+mn-ea"/>
                <a:cs typeface="+mn-cs"/>
              </a:rPr>
              <a:t>:</a:t>
            </a:r>
            <a:r>
              <a:rPr lang="tr-TR" sz="1200" kern="120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Under this activity, companies and SuTP</a:t>
            </a:r>
            <a:r>
              <a:rPr lang="tr-TR" sz="1200" kern="1200" dirty="0" smtClean="0">
                <a:solidFill>
                  <a:schemeClr val="tx1"/>
                </a:solidFill>
                <a:effectLst/>
                <a:latin typeface="+mn-lt"/>
                <a:ea typeface="+mn-ea"/>
                <a:cs typeface="+mn-cs"/>
              </a:rPr>
              <a:t>s</a:t>
            </a:r>
            <a:r>
              <a:rPr lang="en-GB" sz="1200" kern="1200" dirty="0" smtClean="0">
                <a:solidFill>
                  <a:schemeClr val="tx1"/>
                </a:solidFill>
                <a:effectLst/>
                <a:latin typeface="+mn-lt"/>
                <a:ea typeface="+mn-ea"/>
                <a:cs typeface="+mn-cs"/>
              </a:rPr>
              <a:t> and host community members will be matched at so called "Speed dating days". There will be approximately 150 speed dating dates. Companies operating in the sectors in line with the certified skills of SuTP</a:t>
            </a:r>
            <a:r>
              <a:rPr lang="tr-TR" sz="1200" kern="1200" dirty="0" smtClean="0">
                <a:solidFill>
                  <a:schemeClr val="tx1"/>
                </a:solidFill>
                <a:effectLst/>
                <a:latin typeface="+mn-lt"/>
                <a:ea typeface="+mn-ea"/>
                <a:cs typeface="+mn-cs"/>
              </a:rPr>
              <a:t>s</a:t>
            </a:r>
            <a:r>
              <a:rPr lang="en-GB" sz="1200" kern="1200" dirty="0" smtClean="0">
                <a:solidFill>
                  <a:schemeClr val="tx1"/>
                </a:solidFill>
                <a:effectLst/>
                <a:latin typeface="+mn-lt"/>
                <a:ea typeface="+mn-ea"/>
                <a:cs typeface="+mn-cs"/>
              </a:rPr>
              <a:t> and host community members will be invited to these events</a:t>
            </a:r>
            <a:r>
              <a:rPr lang="tr-TR" sz="1200" kern="1200" dirty="0" smtClean="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u="sng" kern="1200" dirty="0" smtClean="0">
                <a:solidFill>
                  <a:schemeClr val="tx1"/>
                </a:solidFill>
                <a:effectLst/>
                <a:latin typeface="+mn-lt"/>
                <a:ea typeface="+mn-ea"/>
                <a:cs typeface="+mn-cs"/>
              </a:rPr>
              <a:t>Financial incentives for companies </a:t>
            </a:r>
            <a:r>
              <a:rPr lang="tr-TR" sz="1200" u="sng" kern="120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Under this activity, companies that will employ 3000 certified SuTP</a:t>
            </a:r>
            <a:r>
              <a:rPr lang="tr-TR" sz="1200" kern="1200" dirty="0" smtClean="0">
                <a:solidFill>
                  <a:schemeClr val="tx1"/>
                </a:solidFill>
                <a:effectLst/>
                <a:latin typeface="+mn-lt"/>
                <a:ea typeface="+mn-ea"/>
                <a:cs typeface="+mn-cs"/>
              </a:rPr>
              <a:t>s</a:t>
            </a:r>
            <a:r>
              <a:rPr lang="en-GB" sz="1200" kern="1200" dirty="0" smtClean="0">
                <a:solidFill>
                  <a:schemeClr val="tx1"/>
                </a:solidFill>
                <a:effectLst/>
                <a:latin typeface="+mn-lt"/>
                <a:ea typeface="+mn-ea"/>
                <a:cs typeface="+mn-cs"/>
              </a:rPr>
              <a:t> and host community members under the scope of the Project will be provided with financial incentives.</a:t>
            </a:r>
            <a:endParaRPr lang="tr-TR" sz="1200" kern="1200" dirty="0" smtClean="0">
              <a:solidFill>
                <a:schemeClr val="tx1"/>
              </a:solidFill>
              <a:effectLst/>
              <a:latin typeface="+mn-lt"/>
              <a:ea typeface="+mn-ea"/>
              <a:cs typeface="+mn-cs"/>
            </a:endParaRPr>
          </a:p>
          <a:p>
            <a:r>
              <a:rPr lang="tr-TR" sz="1200" u="sng" kern="1200" dirty="0" err="1" smtClean="0">
                <a:solidFill>
                  <a:schemeClr val="tx1"/>
                </a:solidFill>
                <a:effectLst/>
                <a:latin typeface="+mn-lt"/>
                <a:ea typeface="+mn-ea"/>
                <a:cs typeface="+mn-cs"/>
              </a:rPr>
              <a:t>Turkish</a:t>
            </a:r>
            <a:r>
              <a:rPr lang="tr-TR" sz="1200" u="sng" kern="1200" dirty="0" smtClean="0">
                <a:solidFill>
                  <a:schemeClr val="tx1"/>
                </a:solidFill>
                <a:effectLst/>
                <a:latin typeface="+mn-lt"/>
                <a:ea typeface="+mn-ea"/>
                <a:cs typeface="+mn-cs"/>
              </a:rPr>
              <a:t> </a:t>
            </a:r>
            <a:r>
              <a:rPr lang="tr-TR" sz="1200" u="sng" kern="1200" dirty="0" err="1" smtClean="0">
                <a:solidFill>
                  <a:schemeClr val="tx1"/>
                </a:solidFill>
                <a:effectLst/>
                <a:latin typeface="+mn-lt"/>
                <a:ea typeface="+mn-ea"/>
                <a:cs typeface="+mn-cs"/>
              </a:rPr>
              <a:t>language</a:t>
            </a:r>
            <a:r>
              <a:rPr lang="tr-TR" sz="1200" u="sng" kern="1200" dirty="0" smtClean="0">
                <a:solidFill>
                  <a:schemeClr val="tx1"/>
                </a:solidFill>
                <a:effectLst/>
                <a:latin typeface="+mn-lt"/>
                <a:ea typeface="+mn-ea"/>
                <a:cs typeface="+mn-cs"/>
              </a:rPr>
              <a:t> </a:t>
            </a:r>
            <a:r>
              <a:rPr lang="tr-TR" sz="1200" u="sng" kern="1200" dirty="0" err="1" smtClean="0">
                <a:solidFill>
                  <a:schemeClr val="tx1"/>
                </a:solidFill>
                <a:effectLst/>
                <a:latin typeface="+mn-lt"/>
                <a:ea typeface="+mn-ea"/>
                <a:cs typeface="+mn-cs"/>
              </a:rPr>
              <a:t>courses</a:t>
            </a:r>
            <a:r>
              <a:rPr lang="tr-TR" sz="1200" kern="1200" dirty="0" smtClean="0">
                <a:solidFill>
                  <a:schemeClr val="tx1"/>
                </a:solidFill>
                <a:effectLst/>
                <a:latin typeface="+mn-lt"/>
                <a:ea typeface="+mn-ea"/>
                <a:cs typeface="+mn-cs"/>
              </a:rPr>
              <a:t>: </a:t>
            </a:r>
            <a:r>
              <a:rPr lang="tr-TR" sz="1200" kern="1200" dirty="0" err="1" smtClean="0">
                <a:solidFill>
                  <a:schemeClr val="tx1"/>
                </a:solidFill>
                <a:effectLst/>
                <a:latin typeface="+mn-lt"/>
                <a:ea typeface="+mn-ea"/>
                <a:cs typeface="+mn-cs"/>
              </a:rPr>
              <a:t>Approx</a:t>
            </a:r>
            <a:r>
              <a:rPr lang="tr-TR" sz="1200" kern="120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2000 SuTP</a:t>
            </a:r>
            <a:r>
              <a:rPr lang="tr-TR" sz="1200" kern="1200" dirty="0" smtClean="0">
                <a:solidFill>
                  <a:schemeClr val="tx1"/>
                </a:solidFill>
                <a:effectLst/>
                <a:latin typeface="+mn-lt"/>
                <a:ea typeface="+mn-ea"/>
                <a:cs typeface="+mn-cs"/>
              </a:rPr>
              <a:t>s</a:t>
            </a:r>
            <a:r>
              <a:rPr lang="en-GB" sz="1200" kern="1200" dirty="0" smtClean="0">
                <a:solidFill>
                  <a:schemeClr val="tx1"/>
                </a:solidFill>
                <a:effectLst/>
                <a:latin typeface="+mn-lt"/>
                <a:ea typeface="+mn-ea"/>
                <a:cs typeface="+mn-cs"/>
              </a:rPr>
              <a:t> </a:t>
            </a:r>
            <a:r>
              <a:rPr lang="tr-TR" sz="1200" kern="1200" dirty="0" err="1" smtClean="0">
                <a:solidFill>
                  <a:schemeClr val="tx1"/>
                </a:solidFill>
                <a:effectLst/>
                <a:latin typeface="+mn-lt"/>
                <a:ea typeface="+mn-ea"/>
                <a:cs typeface="+mn-cs"/>
              </a:rPr>
              <a:t>will</a:t>
            </a:r>
            <a:r>
              <a:rPr lang="tr-TR" sz="1200" kern="120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participate in Turkish language courses</a:t>
            </a:r>
            <a:r>
              <a:rPr lang="tr-TR" sz="1200" kern="120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These language trainings will be provided in local public training </a:t>
            </a:r>
            <a:r>
              <a:rPr lang="en-GB" sz="1200" kern="1200" dirty="0" err="1" smtClean="0">
                <a:solidFill>
                  <a:schemeClr val="tx1"/>
                </a:solidFill>
                <a:effectLst/>
                <a:latin typeface="+mn-lt"/>
                <a:ea typeface="+mn-ea"/>
                <a:cs typeface="+mn-cs"/>
              </a:rPr>
              <a:t>centers</a:t>
            </a:r>
            <a:r>
              <a:rPr lang="en-GB" sz="1200" kern="1200" dirty="0" smtClean="0">
                <a:solidFill>
                  <a:schemeClr val="tx1"/>
                </a:solidFill>
                <a:effectLst/>
                <a:latin typeface="+mn-lt"/>
                <a:ea typeface="+mn-ea"/>
                <a:cs typeface="+mn-cs"/>
              </a:rPr>
              <a:t> with free of charge based on cooperation agreement between </a:t>
            </a:r>
            <a:r>
              <a:rPr lang="en-GB" sz="1200" kern="1200" dirty="0" err="1" smtClean="0">
                <a:solidFill>
                  <a:schemeClr val="tx1"/>
                </a:solidFill>
                <a:effectLst/>
                <a:latin typeface="+mn-lt"/>
                <a:ea typeface="+mn-ea"/>
                <a:cs typeface="+mn-cs"/>
              </a:rPr>
              <a:t>MoNE</a:t>
            </a:r>
            <a:r>
              <a:rPr lang="en-GB" sz="1200" kern="1200" dirty="0" smtClean="0">
                <a:solidFill>
                  <a:schemeClr val="tx1"/>
                </a:solidFill>
                <a:effectLst/>
                <a:latin typeface="+mn-lt"/>
                <a:ea typeface="+mn-ea"/>
                <a:cs typeface="+mn-cs"/>
              </a:rPr>
              <a:t> and TOBB</a:t>
            </a:r>
            <a:r>
              <a:rPr lang="tr-TR" sz="1200" kern="1200" dirty="0" smtClean="0">
                <a:solidFill>
                  <a:schemeClr val="tx1"/>
                </a:solidFill>
                <a:effectLst/>
                <a:latin typeface="+mn-lt"/>
                <a:ea typeface="+mn-ea"/>
                <a:cs typeface="+mn-cs"/>
              </a:rPr>
              <a:t>.</a:t>
            </a:r>
            <a:r>
              <a:rPr lang="en-GB" sz="1200" kern="1200" dirty="0" smtClean="0">
                <a:solidFill>
                  <a:schemeClr val="tx1"/>
                </a:solidFill>
                <a:effectLst/>
                <a:latin typeface="+mn-lt"/>
                <a:ea typeface="+mn-ea"/>
                <a:cs typeface="+mn-cs"/>
              </a:rPr>
              <a:t>.</a:t>
            </a:r>
            <a:endParaRPr lang="tr-TR" dirty="0"/>
          </a:p>
        </p:txBody>
      </p:sp>
      <p:sp>
        <p:nvSpPr>
          <p:cNvPr id="4" name="Slayt Numarası Yer Tutucusu 3"/>
          <p:cNvSpPr>
            <a:spLocks noGrp="1"/>
          </p:cNvSpPr>
          <p:nvPr>
            <p:ph type="sldNum" sz="quarter" idx="10"/>
          </p:nvPr>
        </p:nvSpPr>
        <p:spPr/>
        <p:txBody>
          <a:bodyPr/>
          <a:lstStyle/>
          <a:p>
            <a:fld id="{5AFB158D-2703-4F37-A0F8-85F325B4453D}" type="slidenum">
              <a:rPr lang="tr-TR" smtClean="0"/>
              <a:pPr/>
              <a:t>10</a:t>
            </a:fld>
            <a:endParaRPr lang="tr-TR"/>
          </a:p>
        </p:txBody>
      </p:sp>
    </p:spTree>
    <p:extLst>
      <p:ext uri="{BB962C8B-B14F-4D97-AF65-F5344CB8AC3E}">
        <p14:creationId xmlns:p14="http://schemas.microsoft.com/office/powerpoint/2010/main" val="24684906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en-GB" sz="1200" b="0" u="sng" kern="1200" dirty="0" smtClean="0">
                <a:solidFill>
                  <a:schemeClr val="tx1"/>
                </a:solidFill>
                <a:effectLst/>
                <a:latin typeface="+mn-lt"/>
                <a:ea typeface="+mn-ea"/>
                <a:cs typeface="+mn-cs"/>
              </a:rPr>
              <a:t>In-house trainings for local project team experts</a:t>
            </a:r>
            <a:r>
              <a:rPr lang="tr-TR" sz="1200" b="0" u="sng" kern="120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This activity aims at building capacity in local project staff regarding as the work permissions procedures valid for </a:t>
            </a:r>
            <a:r>
              <a:rPr lang="en-GB" sz="1200" kern="1200" dirty="0" err="1" smtClean="0">
                <a:solidFill>
                  <a:schemeClr val="tx1"/>
                </a:solidFill>
                <a:effectLst/>
                <a:latin typeface="+mn-lt"/>
                <a:ea typeface="+mn-ea"/>
                <a:cs typeface="+mn-cs"/>
              </a:rPr>
              <a:t>SuTPs</a:t>
            </a:r>
            <a:r>
              <a:rPr lang="en-GB" sz="1200" kern="1200" dirty="0" smtClean="0">
                <a:solidFill>
                  <a:schemeClr val="tx1"/>
                </a:solidFill>
                <a:effectLst/>
                <a:latin typeface="+mn-lt"/>
                <a:ea typeface="+mn-ea"/>
                <a:cs typeface="+mn-cs"/>
              </a:rPr>
              <a:t>. Experts from </a:t>
            </a:r>
            <a:r>
              <a:rPr lang="en-GB" sz="1200" kern="1200" dirty="0" err="1" smtClean="0">
                <a:solidFill>
                  <a:schemeClr val="tx1"/>
                </a:solidFill>
                <a:effectLst/>
                <a:latin typeface="+mn-lt"/>
                <a:ea typeface="+mn-ea"/>
                <a:cs typeface="+mn-cs"/>
              </a:rPr>
              <a:t>MoLSS</a:t>
            </a:r>
            <a:r>
              <a:rPr lang="en-GB" sz="1200" kern="1200" dirty="0" smtClean="0">
                <a:solidFill>
                  <a:schemeClr val="tx1"/>
                </a:solidFill>
                <a:effectLst/>
                <a:latin typeface="+mn-lt"/>
                <a:ea typeface="+mn-ea"/>
                <a:cs typeface="+mn-cs"/>
              </a:rPr>
              <a:t> will be invited to inform the local staff in Ankara. </a:t>
            </a:r>
            <a:endParaRPr lang="tr-TR" sz="1200" kern="1200" dirty="0" smtClean="0">
              <a:solidFill>
                <a:schemeClr val="tx1"/>
              </a:solidFill>
              <a:effectLst/>
              <a:latin typeface="+mn-lt"/>
              <a:ea typeface="+mn-ea"/>
              <a:cs typeface="+mn-cs"/>
            </a:endParaRPr>
          </a:p>
          <a:p>
            <a:r>
              <a:rPr lang="en-GB" sz="1200" u="sng" kern="1200" dirty="0" smtClean="0">
                <a:solidFill>
                  <a:schemeClr val="tx1"/>
                </a:solidFill>
                <a:effectLst/>
                <a:latin typeface="+mn-lt"/>
                <a:ea typeface="+mn-ea"/>
                <a:cs typeface="+mn-cs"/>
              </a:rPr>
              <a:t>An online information centre </a:t>
            </a:r>
            <a:r>
              <a:rPr lang="en-GB" sz="1200" kern="1200" dirty="0" smtClean="0">
                <a:solidFill>
                  <a:schemeClr val="tx1"/>
                </a:solidFill>
                <a:effectLst/>
                <a:latin typeface="+mn-lt"/>
                <a:ea typeface="+mn-ea"/>
                <a:cs typeface="+mn-cs"/>
              </a:rPr>
              <a:t>will be developed to keep companies and </a:t>
            </a:r>
            <a:r>
              <a:rPr lang="en-GB" sz="1200" kern="1200" dirty="0" err="1" smtClean="0">
                <a:solidFill>
                  <a:schemeClr val="tx1"/>
                </a:solidFill>
                <a:effectLst/>
                <a:latin typeface="+mn-lt"/>
                <a:ea typeface="+mn-ea"/>
                <a:cs typeface="+mn-cs"/>
              </a:rPr>
              <a:t>SuTPs</a:t>
            </a:r>
            <a:r>
              <a:rPr lang="en-GB" sz="1200" kern="1200" dirty="0" smtClean="0">
                <a:solidFill>
                  <a:schemeClr val="tx1"/>
                </a:solidFill>
                <a:effectLst/>
                <a:latin typeface="+mn-lt"/>
                <a:ea typeface="+mn-ea"/>
                <a:cs typeface="+mn-cs"/>
              </a:rPr>
              <a:t> updated about legal framework for employing </a:t>
            </a:r>
            <a:r>
              <a:rPr lang="en-GB" sz="1200" kern="1200" dirty="0" err="1" smtClean="0">
                <a:solidFill>
                  <a:schemeClr val="tx1"/>
                </a:solidFill>
                <a:effectLst/>
                <a:latin typeface="+mn-lt"/>
                <a:ea typeface="+mn-ea"/>
                <a:cs typeface="+mn-cs"/>
              </a:rPr>
              <a:t>SuTPs</a:t>
            </a:r>
            <a:r>
              <a:rPr lang="en-GB" sz="1200" kern="1200" dirty="0" smtClean="0">
                <a:solidFill>
                  <a:schemeClr val="tx1"/>
                </a:solidFill>
                <a:effectLst/>
                <a:latin typeface="+mn-lt"/>
                <a:ea typeface="+mn-ea"/>
                <a:cs typeface="+mn-cs"/>
              </a:rPr>
              <a:t>, procedures of doing business, training opportunities, work permits, etc. </a:t>
            </a:r>
            <a:endParaRPr lang="tr-TR" sz="1200" kern="1200" dirty="0" smtClean="0">
              <a:solidFill>
                <a:schemeClr val="tx1"/>
              </a:solidFill>
              <a:effectLst/>
              <a:latin typeface="+mn-lt"/>
              <a:ea typeface="+mn-ea"/>
              <a:cs typeface="+mn-cs"/>
            </a:endParaRPr>
          </a:p>
          <a:p>
            <a:r>
              <a:rPr lang="tr-TR" sz="1200" u="sng" kern="1200" dirty="0" err="1" smtClean="0">
                <a:solidFill>
                  <a:schemeClr val="tx1"/>
                </a:solidFill>
                <a:effectLst/>
                <a:latin typeface="+mn-lt"/>
                <a:ea typeface="+mn-ea"/>
                <a:cs typeface="+mn-cs"/>
              </a:rPr>
              <a:t>Study</a:t>
            </a:r>
            <a:r>
              <a:rPr lang="tr-TR" sz="1200" u="sng" kern="1200" dirty="0" smtClean="0">
                <a:solidFill>
                  <a:schemeClr val="tx1"/>
                </a:solidFill>
                <a:effectLst/>
                <a:latin typeface="+mn-lt"/>
                <a:ea typeface="+mn-ea"/>
                <a:cs typeface="+mn-cs"/>
              </a:rPr>
              <a:t> </a:t>
            </a:r>
            <a:r>
              <a:rPr lang="tr-TR" sz="1200" u="sng" kern="1200" dirty="0" err="1" smtClean="0">
                <a:solidFill>
                  <a:schemeClr val="tx1"/>
                </a:solidFill>
                <a:effectLst/>
                <a:latin typeface="+mn-lt"/>
                <a:ea typeface="+mn-ea"/>
                <a:cs typeface="+mn-cs"/>
              </a:rPr>
              <a:t>visit</a:t>
            </a:r>
            <a:r>
              <a:rPr lang="tr-TR" sz="1200" u="sng" kern="1200" dirty="0" smtClean="0">
                <a:solidFill>
                  <a:schemeClr val="tx1"/>
                </a:solidFill>
                <a:effectLst/>
                <a:latin typeface="+mn-lt"/>
                <a:ea typeface="+mn-ea"/>
                <a:cs typeface="+mn-cs"/>
              </a:rPr>
              <a:t> </a:t>
            </a:r>
            <a:r>
              <a:rPr lang="tr-TR" sz="1200" u="sng" kern="1200" dirty="0" err="1" smtClean="0">
                <a:solidFill>
                  <a:schemeClr val="tx1"/>
                </a:solidFill>
                <a:effectLst/>
                <a:latin typeface="+mn-lt"/>
                <a:ea typeface="+mn-ea"/>
                <a:cs typeface="+mn-cs"/>
              </a:rPr>
              <a:t>to</a:t>
            </a:r>
            <a:r>
              <a:rPr lang="tr-TR" sz="1200" u="sng" kern="1200" dirty="0" smtClean="0">
                <a:solidFill>
                  <a:schemeClr val="tx1"/>
                </a:solidFill>
                <a:effectLst/>
                <a:latin typeface="+mn-lt"/>
                <a:ea typeface="+mn-ea"/>
                <a:cs typeface="+mn-cs"/>
              </a:rPr>
              <a:t> Germany</a:t>
            </a:r>
            <a:r>
              <a:rPr lang="tr-TR" sz="1200" kern="120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This activity aims at learning from the experience of German Chambers in the context of integrating refugees into the economy.</a:t>
            </a:r>
            <a:endParaRPr lang="tr-TR" dirty="0"/>
          </a:p>
        </p:txBody>
      </p:sp>
      <p:sp>
        <p:nvSpPr>
          <p:cNvPr id="4" name="Slayt Numarası Yer Tutucusu 3"/>
          <p:cNvSpPr>
            <a:spLocks noGrp="1"/>
          </p:cNvSpPr>
          <p:nvPr>
            <p:ph type="sldNum" sz="quarter" idx="10"/>
          </p:nvPr>
        </p:nvSpPr>
        <p:spPr/>
        <p:txBody>
          <a:bodyPr/>
          <a:lstStyle/>
          <a:p>
            <a:fld id="{5AFB158D-2703-4F37-A0F8-85F325B4453D}" type="slidenum">
              <a:rPr lang="tr-TR" smtClean="0"/>
              <a:pPr/>
              <a:t>11</a:t>
            </a:fld>
            <a:endParaRPr lang="tr-TR"/>
          </a:p>
        </p:txBody>
      </p:sp>
    </p:spTree>
    <p:extLst>
      <p:ext uri="{BB962C8B-B14F-4D97-AF65-F5344CB8AC3E}">
        <p14:creationId xmlns:p14="http://schemas.microsoft.com/office/powerpoint/2010/main" val="30948901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5AFB158D-2703-4F37-A0F8-85F325B4453D}" type="slidenum">
              <a:rPr lang="tr-TR" smtClean="0"/>
              <a:pPr/>
              <a:t>12</a:t>
            </a:fld>
            <a:endParaRPr lang="tr-TR"/>
          </a:p>
        </p:txBody>
      </p:sp>
    </p:spTree>
    <p:extLst>
      <p:ext uri="{BB962C8B-B14F-4D97-AF65-F5344CB8AC3E}">
        <p14:creationId xmlns:p14="http://schemas.microsoft.com/office/powerpoint/2010/main" val="31426916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C6C20884-2D57-435D-AC41-5951FBCC6670}" type="slidenum">
              <a:rPr lang="tr-TR" smtClean="0"/>
              <a:t>13</a:t>
            </a:fld>
            <a:endParaRPr lang="tr-TR"/>
          </a:p>
        </p:txBody>
      </p:sp>
    </p:spTree>
    <p:extLst>
      <p:ext uri="{BB962C8B-B14F-4D97-AF65-F5344CB8AC3E}">
        <p14:creationId xmlns:p14="http://schemas.microsoft.com/office/powerpoint/2010/main" val="13763536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5AFB158D-2703-4F37-A0F8-85F325B4453D}" type="slidenum">
              <a:rPr lang="tr-TR" smtClean="0"/>
              <a:pPr/>
              <a:t>14</a:t>
            </a:fld>
            <a:endParaRPr lang="tr-TR"/>
          </a:p>
        </p:txBody>
      </p:sp>
    </p:spTree>
    <p:extLst>
      <p:ext uri="{BB962C8B-B14F-4D97-AF65-F5344CB8AC3E}">
        <p14:creationId xmlns:p14="http://schemas.microsoft.com/office/powerpoint/2010/main" val="31281562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tr-TR" smtClean="0"/>
              <a:t>Asıl başlık stili için tıklatın</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a:xfrm>
            <a:off x="457200" y="18288"/>
            <a:ext cx="2895600" cy="329184"/>
          </a:xfrm>
          <a:prstGeom prst="rect">
            <a:avLst/>
          </a:prstGeom>
        </p:spPr>
        <p:txBody>
          <a:bodyPr/>
          <a:lstStyle/>
          <a:p>
            <a:fld id="{EB3106CE-A57F-48A7-9634-B60366513F81}" type="datetime1">
              <a:rPr lang="tr-TR" smtClean="0"/>
              <a:t>19.02.2018</a:t>
            </a:fld>
            <a:endParaRPr lang="tr-TR"/>
          </a:p>
        </p:txBody>
      </p:sp>
      <p:sp>
        <p:nvSpPr>
          <p:cNvPr id="5" name="Footer Placeholder 4"/>
          <p:cNvSpPr>
            <a:spLocks noGrp="1"/>
          </p:cNvSpPr>
          <p:nvPr>
            <p:ph type="ftr" sz="quarter" idx="11"/>
          </p:nvPr>
        </p:nvSpPr>
        <p:spPr>
          <a:xfrm>
            <a:off x="3429000" y="18288"/>
            <a:ext cx="4114800" cy="329184"/>
          </a:xfrm>
          <a:prstGeom prst="rect">
            <a:avLst/>
          </a:prstGeom>
        </p:spPr>
        <p:txBody>
          <a:bodyPr/>
          <a:lstStyle/>
          <a:p>
            <a:endParaRPr lang="tr-TR"/>
          </a:p>
        </p:txBody>
      </p:sp>
      <p:sp>
        <p:nvSpPr>
          <p:cNvPr id="6" name="Slide Number Placeholder 5"/>
          <p:cNvSpPr>
            <a:spLocks noGrp="1"/>
          </p:cNvSpPr>
          <p:nvPr>
            <p:ph type="sldNum" sz="quarter" idx="12"/>
          </p:nvPr>
        </p:nvSpPr>
        <p:spPr/>
        <p:txBody>
          <a:bodyPr/>
          <a:lstStyle/>
          <a:p>
            <a:fld id="{13AF967F-37FB-49E9-BACA-2CAFCE53F953}" type="slidenum">
              <a:rPr lang="tr-TR" smtClean="0"/>
              <a:pPr/>
              <a:t>‹#›</a:t>
            </a:fld>
            <a:endParaRPr lang="tr-TR"/>
          </a:p>
        </p:txBody>
      </p:sp>
      <p:cxnSp>
        <p:nvCxnSpPr>
          <p:cNvPr id="9" name="6 Düz Bağlayıcı"/>
          <p:cNvCxnSpPr/>
          <p:nvPr userDrawn="1"/>
        </p:nvCxnSpPr>
        <p:spPr>
          <a:xfrm>
            <a:off x="0" y="404664"/>
            <a:ext cx="8643938" cy="1587"/>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Content Placeholder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a:xfrm>
            <a:off x="457200" y="18288"/>
            <a:ext cx="2895600" cy="329184"/>
          </a:xfrm>
          <a:prstGeom prst="rect">
            <a:avLst/>
          </a:prstGeom>
        </p:spPr>
        <p:txBody>
          <a:bodyPr/>
          <a:lstStyle/>
          <a:p>
            <a:fld id="{A9323576-3340-4602-AA61-6EB7F230E8BB}" type="datetimeFigureOut">
              <a:rPr lang="tr-TR" smtClean="0"/>
              <a:t>19.02.2018</a:t>
            </a:fld>
            <a:endParaRPr lang="tr-TR"/>
          </a:p>
        </p:txBody>
      </p:sp>
      <p:sp>
        <p:nvSpPr>
          <p:cNvPr id="5" name="Footer Placeholder 4"/>
          <p:cNvSpPr>
            <a:spLocks noGrp="1"/>
          </p:cNvSpPr>
          <p:nvPr>
            <p:ph type="ftr" sz="quarter" idx="11"/>
          </p:nvPr>
        </p:nvSpPr>
        <p:spPr>
          <a:xfrm>
            <a:off x="3429000" y="18288"/>
            <a:ext cx="4114800" cy="329184"/>
          </a:xfrm>
          <a:prstGeom prst="rect">
            <a:avLst/>
          </a:prstGeom>
        </p:spPr>
        <p:txBody>
          <a:bodyPr/>
          <a:lstStyle/>
          <a:p>
            <a:endParaRPr lang="tr-TR"/>
          </a:p>
        </p:txBody>
      </p:sp>
      <p:sp>
        <p:nvSpPr>
          <p:cNvPr id="6" name="Slide Number Placeholder 5"/>
          <p:cNvSpPr>
            <a:spLocks noGrp="1"/>
          </p:cNvSpPr>
          <p:nvPr>
            <p:ph type="sldNum" sz="quarter" idx="12"/>
          </p:nvPr>
        </p:nvSpPr>
        <p:spPr/>
        <p:txBody>
          <a:bodyPr/>
          <a:lstStyle/>
          <a:p>
            <a:fld id="{9A947416-1778-408C-98D4-EE41CAB249FF}" type="slidenum">
              <a:rPr lang="tr-TR" smtClean="0"/>
              <a:t>‹#›</a:t>
            </a:fld>
            <a:endParaRPr lang="tr-TR"/>
          </a:p>
        </p:txBody>
      </p:sp>
    </p:spTree>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tr-TR" smtClean="0"/>
              <a:t>Asıl başlık stili için tıklatın</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a:xfrm>
            <a:off x="457200" y="18288"/>
            <a:ext cx="2895600" cy="329184"/>
          </a:xfrm>
          <a:prstGeom prst="rect">
            <a:avLst/>
          </a:prstGeom>
        </p:spPr>
        <p:txBody>
          <a:bodyPr/>
          <a:lstStyle/>
          <a:p>
            <a:fld id="{8E69EC4F-BFD4-4575-9F2E-C5559CC6FDD6}" type="datetime1">
              <a:rPr lang="tr-TR" smtClean="0"/>
              <a:t>19.02.2018</a:t>
            </a:fld>
            <a:endParaRPr lang="tr-TR"/>
          </a:p>
        </p:txBody>
      </p:sp>
      <p:sp>
        <p:nvSpPr>
          <p:cNvPr id="5" name="Footer Placeholder 4"/>
          <p:cNvSpPr>
            <a:spLocks noGrp="1"/>
          </p:cNvSpPr>
          <p:nvPr>
            <p:ph type="ftr" sz="quarter" idx="11"/>
          </p:nvPr>
        </p:nvSpPr>
        <p:spPr>
          <a:xfrm>
            <a:off x="3429000" y="18288"/>
            <a:ext cx="4114800" cy="329184"/>
          </a:xfrm>
          <a:prstGeom prst="rect">
            <a:avLst/>
          </a:prstGeom>
        </p:spPr>
        <p:txBody>
          <a:bodyPr/>
          <a:lstStyle/>
          <a:p>
            <a:endParaRPr lang="tr-TR"/>
          </a:p>
        </p:txBody>
      </p:sp>
      <p:sp>
        <p:nvSpPr>
          <p:cNvPr id="6" name="Slide Number Placeholder 5"/>
          <p:cNvSpPr>
            <a:spLocks noGrp="1"/>
          </p:cNvSpPr>
          <p:nvPr>
            <p:ph type="sldNum" sz="quarter" idx="12"/>
          </p:nvPr>
        </p:nvSpPr>
        <p:spPr/>
        <p:txBody>
          <a:bodyPr/>
          <a:lstStyle/>
          <a:p>
            <a:fld id="{13AF967F-37FB-49E9-BACA-2CAFCE53F953}" type="slidenum">
              <a:rPr lang="tr-TR" smtClean="0"/>
              <a:pPr/>
              <a:t>‹#›</a:t>
            </a:fld>
            <a:endParaRPr lang="tr-TR"/>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a:xfrm>
            <a:off x="457200" y="18288"/>
            <a:ext cx="2895600" cy="329184"/>
          </a:xfrm>
          <a:prstGeom prst="rect">
            <a:avLst/>
          </a:prstGeom>
        </p:spPr>
        <p:txBody>
          <a:bodyPr/>
          <a:lstStyle/>
          <a:p>
            <a:fld id="{7FF9C831-0034-46F1-A166-685C2869EC1C}" type="datetime1">
              <a:rPr lang="tr-TR" smtClean="0"/>
              <a:t>19.02.2018</a:t>
            </a:fld>
            <a:endParaRPr lang="tr-TR"/>
          </a:p>
        </p:txBody>
      </p:sp>
      <p:sp>
        <p:nvSpPr>
          <p:cNvPr id="6" name="Footer Placeholder 5"/>
          <p:cNvSpPr>
            <a:spLocks noGrp="1"/>
          </p:cNvSpPr>
          <p:nvPr>
            <p:ph type="ftr" sz="quarter" idx="11"/>
          </p:nvPr>
        </p:nvSpPr>
        <p:spPr>
          <a:xfrm>
            <a:off x="3429000" y="18288"/>
            <a:ext cx="4114800" cy="329184"/>
          </a:xfrm>
          <a:prstGeom prst="rect">
            <a:avLst/>
          </a:prstGeom>
        </p:spPr>
        <p:txBody>
          <a:bodyPr/>
          <a:lstStyle/>
          <a:p>
            <a:endParaRPr lang="tr-TR"/>
          </a:p>
        </p:txBody>
      </p:sp>
      <p:sp>
        <p:nvSpPr>
          <p:cNvPr id="7" name="Slide Number Placeholder 6"/>
          <p:cNvSpPr>
            <a:spLocks noGrp="1"/>
          </p:cNvSpPr>
          <p:nvPr>
            <p:ph type="sldNum" sz="quarter" idx="12"/>
          </p:nvPr>
        </p:nvSpPr>
        <p:spPr/>
        <p:txBody>
          <a:bodyPr/>
          <a:lstStyle/>
          <a:p>
            <a:fld id="{13AF967F-37FB-49E9-BACA-2CAFCE53F953}"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smtClean="0"/>
              <a:t>Asıl başlık stili için tıklatın</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a:xfrm>
            <a:off x="457200" y="18288"/>
            <a:ext cx="2895600" cy="329184"/>
          </a:xfrm>
          <a:prstGeom prst="rect">
            <a:avLst/>
          </a:prstGeom>
        </p:spPr>
        <p:txBody>
          <a:bodyPr/>
          <a:lstStyle/>
          <a:p>
            <a:fld id="{DDBA2ECB-A6E0-4038-ABB3-F03EB888D558}" type="datetime1">
              <a:rPr lang="tr-TR" smtClean="0"/>
              <a:t>19.02.2018</a:t>
            </a:fld>
            <a:endParaRPr lang="tr-TR"/>
          </a:p>
        </p:txBody>
      </p:sp>
      <p:sp>
        <p:nvSpPr>
          <p:cNvPr id="8" name="Footer Placeholder 7"/>
          <p:cNvSpPr>
            <a:spLocks noGrp="1"/>
          </p:cNvSpPr>
          <p:nvPr>
            <p:ph type="ftr" sz="quarter" idx="11"/>
          </p:nvPr>
        </p:nvSpPr>
        <p:spPr>
          <a:xfrm>
            <a:off x="3429000" y="18288"/>
            <a:ext cx="4114800" cy="329184"/>
          </a:xfrm>
          <a:prstGeom prst="rect">
            <a:avLst/>
          </a:prstGeom>
        </p:spPr>
        <p:txBody>
          <a:bodyPr/>
          <a:lstStyle/>
          <a:p>
            <a:endParaRPr lang="tr-TR"/>
          </a:p>
        </p:txBody>
      </p:sp>
      <p:sp>
        <p:nvSpPr>
          <p:cNvPr id="9" name="Slide Number Placeholder 8"/>
          <p:cNvSpPr>
            <a:spLocks noGrp="1"/>
          </p:cNvSpPr>
          <p:nvPr>
            <p:ph type="sldNum" sz="quarter" idx="12"/>
          </p:nvPr>
        </p:nvSpPr>
        <p:spPr/>
        <p:txBody>
          <a:bodyPr/>
          <a:lstStyle/>
          <a:p>
            <a:fld id="{13AF967F-37FB-49E9-BACA-2CAFCE53F953}" type="slidenum">
              <a:rPr lang="tr-TR" smtClean="0"/>
              <a:pPr/>
              <a:t>‹#›</a:t>
            </a:fld>
            <a:endParaRPr lang="tr-TR"/>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Date Placeholder 2"/>
          <p:cNvSpPr>
            <a:spLocks noGrp="1"/>
          </p:cNvSpPr>
          <p:nvPr>
            <p:ph type="dt" sz="half" idx="10"/>
          </p:nvPr>
        </p:nvSpPr>
        <p:spPr>
          <a:xfrm>
            <a:off x="457200" y="18288"/>
            <a:ext cx="2895600" cy="329184"/>
          </a:xfrm>
          <a:prstGeom prst="rect">
            <a:avLst/>
          </a:prstGeom>
        </p:spPr>
        <p:txBody>
          <a:bodyPr/>
          <a:lstStyle/>
          <a:p>
            <a:fld id="{60513861-0BB9-479B-AF83-A83386C0DF4A}" type="datetime1">
              <a:rPr lang="tr-TR" smtClean="0"/>
              <a:t>19.02.2018</a:t>
            </a:fld>
            <a:endParaRPr lang="tr-TR"/>
          </a:p>
        </p:txBody>
      </p:sp>
      <p:sp>
        <p:nvSpPr>
          <p:cNvPr id="4" name="Footer Placeholder 3"/>
          <p:cNvSpPr>
            <a:spLocks noGrp="1"/>
          </p:cNvSpPr>
          <p:nvPr>
            <p:ph type="ftr" sz="quarter" idx="11"/>
          </p:nvPr>
        </p:nvSpPr>
        <p:spPr>
          <a:xfrm>
            <a:off x="3429000" y="18288"/>
            <a:ext cx="4114800" cy="329184"/>
          </a:xfrm>
          <a:prstGeom prst="rect">
            <a:avLst/>
          </a:prstGeom>
        </p:spPr>
        <p:txBody>
          <a:bodyPr/>
          <a:lstStyle/>
          <a:p>
            <a:endParaRPr lang="tr-TR"/>
          </a:p>
        </p:txBody>
      </p:sp>
      <p:sp>
        <p:nvSpPr>
          <p:cNvPr id="5" name="Slide Number Placeholder 4"/>
          <p:cNvSpPr>
            <a:spLocks noGrp="1"/>
          </p:cNvSpPr>
          <p:nvPr>
            <p:ph type="sldNum" sz="quarter" idx="12"/>
          </p:nvPr>
        </p:nvSpPr>
        <p:spPr/>
        <p:txBody>
          <a:bodyPr/>
          <a:lstStyle/>
          <a:p>
            <a:fld id="{13AF967F-37FB-49E9-BACA-2CAFCE53F953}"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18288"/>
            <a:ext cx="2895600" cy="329184"/>
          </a:xfrm>
          <a:prstGeom prst="rect">
            <a:avLst/>
          </a:prstGeom>
        </p:spPr>
        <p:txBody>
          <a:bodyPr/>
          <a:lstStyle/>
          <a:p>
            <a:fld id="{63D94EC0-0AD2-4482-A974-EFDA9FF1A35D}" type="datetime1">
              <a:rPr lang="tr-TR" smtClean="0"/>
              <a:t>19.02.2018</a:t>
            </a:fld>
            <a:endParaRPr lang="tr-TR"/>
          </a:p>
        </p:txBody>
      </p:sp>
      <p:sp>
        <p:nvSpPr>
          <p:cNvPr id="3" name="Footer Placeholder 2"/>
          <p:cNvSpPr>
            <a:spLocks noGrp="1"/>
          </p:cNvSpPr>
          <p:nvPr>
            <p:ph type="ftr" sz="quarter" idx="11"/>
          </p:nvPr>
        </p:nvSpPr>
        <p:spPr>
          <a:xfrm>
            <a:off x="3429000" y="18288"/>
            <a:ext cx="4114800" cy="329184"/>
          </a:xfrm>
          <a:prstGeom prst="rect">
            <a:avLst/>
          </a:prstGeom>
        </p:spPr>
        <p:txBody>
          <a:bodyPr/>
          <a:lstStyle/>
          <a:p>
            <a:endParaRPr lang="tr-TR"/>
          </a:p>
        </p:txBody>
      </p:sp>
      <p:sp>
        <p:nvSpPr>
          <p:cNvPr id="4" name="Slide Number Placeholder 3"/>
          <p:cNvSpPr>
            <a:spLocks noGrp="1"/>
          </p:cNvSpPr>
          <p:nvPr>
            <p:ph type="sldNum" sz="quarter" idx="12"/>
          </p:nvPr>
        </p:nvSpPr>
        <p:spPr/>
        <p:txBody>
          <a:bodyPr/>
          <a:lstStyle/>
          <a:p>
            <a:fld id="{13AF967F-37FB-49E9-BACA-2CAFCE53F953}"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tr-TR" smtClean="0"/>
              <a:t>Asıl başlık stili için tıklatın</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a:xfrm>
            <a:off x="457200" y="18288"/>
            <a:ext cx="2895600" cy="329184"/>
          </a:xfrm>
          <a:prstGeom prst="rect">
            <a:avLst/>
          </a:prstGeom>
        </p:spPr>
        <p:txBody>
          <a:bodyPr/>
          <a:lstStyle/>
          <a:p>
            <a:fld id="{9C00A444-1E78-49E5-A542-F120167017E0}" type="datetime1">
              <a:rPr lang="tr-TR" smtClean="0"/>
              <a:t>19.02.2018</a:t>
            </a:fld>
            <a:endParaRPr lang="tr-TR"/>
          </a:p>
        </p:txBody>
      </p:sp>
      <p:sp>
        <p:nvSpPr>
          <p:cNvPr id="6" name="Footer Placeholder 5"/>
          <p:cNvSpPr>
            <a:spLocks noGrp="1"/>
          </p:cNvSpPr>
          <p:nvPr>
            <p:ph type="ftr" sz="quarter" idx="11"/>
          </p:nvPr>
        </p:nvSpPr>
        <p:spPr>
          <a:xfrm>
            <a:off x="3429000" y="18288"/>
            <a:ext cx="4114800" cy="329184"/>
          </a:xfrm>
          <a:prstGeom prst="rect">
            <a:avLst/>
          </a:prstGeom>
        </p:spPr>
        <p:txBody>
          <a:bodyPr/>
          <a:lstStyle/>
          <a:p>
            <a:endParaRPr lang="tr-TR"/>
          </a:p>
        </p:txBody>
      </p:sp>
      <p:sp>
        <p:nvSpPr>
          <p:cNvPr id="7" name="Slide Number Placeholder 6"/>
          <p:cNvSpPr>
            <a:spLocks noGrp="1"/>
          </p:cNvSpPr>
          <p:nvPr>
            <p:ph type="sldNum" sz="quarter" idx="12"/>
          </p:nvPr>
        </p:nvSpPr>
        <p:spPr/>
        <p:txBody>
          <a:bodyPr/>
          <a:lstStyle/>
          <a:p>
            <a:fld id="{13AF967F-37FB-49E9-BACA-2CAFCE53F953}" type="slidenum">
              <a:rPr lang="tr-TR" smtClean="0"/>
              <a:pPr/>
              <a:t>‹#›</a:t>
            </a:fld>
            <a:endParaRPr lang="tr-TR"/>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tr-TR" smtClean="0"/>
              <a:t>Asıl başlık stili için tıklatın</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a:xfrm>
            <a:off x="457200" y="18288"/>
            <a:ext cx="2895600" cy="329184"/>
          </a:xfrm>
          <a:prstGeom prst="rect">
            <a:avLst/>
          </a:prstGeom>
        </p:spPr>
        <p:txBody>
          <a:bodyPr/>
          <a:lstStyle/>
          <a:p>
            <a:fld id="{7D087499-6E63-459C-9748-05F86BC22035}" type="datetime1">
              <a:rPr lang="tr-TR" smtClean="0"/>
              <a:t>19.02.2018</a:t>
            </a:fld>
            <a:endParaRPr lang="tr-TR"/>
          </a:p>
        </p:txBody>
      </p:sp>
      <p:sp>
        <p:nvSpPr>
          <p:cNvPr id="6" name="Footer Placeholder 5"/>
          <p:cNvSpPr>
            <a:spLocks noGrp="1"/>
          </p:cNvSpPr>
          <p:nvPr>
            <p:ph type="ftr" sz="quarter" idx="11"/>
          </p:nvPr>
        </p:nvSpPr>
        <p:spPr>
          <a:xfrm>
            <a:off x="3429000" y="18288"/>
            <a:ext cx="4114800" cy="329184"/>
          </a:xfrm>
          <a:prstGeom prst="rect">
            <a:avLst/>
          </a:prstGeom>
        </p:spPr>
        <p:txBody>
          <a:bodyPr/>
          <a:lstStyle/>
          <a:p>
            <a:endParaRPr lang="tr-TR"/>
          </a:p>
        </p:txBody>
      </p:sp>
      <p:sp>
        <p:nvSpPr>
          <p:cNvPr id="7" name="Slide Number Placeholder 6"/>
          <p:cNvSpPr>
            <a:spLocks noGrp="1"/>
          </p:cNvSpPr>
          <p:nvPr>
            <p:ph type="sldNum" sz="quarter" idx="12"/>
          </p:nvPr>
        </p:nvSpPr>
        <p:spPr/>
        <p:txBody>
          <a:bodyPr/>
          <a:lstStyle/>
          <a:p>
            <a:fld id="{13AF967F-37FB-49E9-BACA-2CAFCE53F953}" type="slidenum">
              <a:rPr lang="tr-TR" smtClean="0"/>
              <a:pPr/>
              <a:t>‹#›</a:t>
            </a:fld>
            <a:endParaRPr lang="tr-TR"/>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Vertical Text Placeholder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6" name="Slide Number Placeholder 5"/>
          <p:cNvSpPr>
            <a:spLocks noGrp="1"/>
          </p:cNvSpPr>
          <p:nvPr>
            <p:ph type="sldNum" sz="quarter" idx="12"/>
          </p:nvPr>
        </p:nvSpPr>
        <p:spPr/>
        <p:txBody>
          <a:bodyPr/>
          <a:lstStyle/>
          <a:p>
            <a:fld id="{13AF967F-37FB-49E9-BACA-2CAFCE53F953}" type="slidenum">
              <a:rPr lang="tr-TR" smtClean="0"/>
              <a:pPr/>
              <a:t>‹#›</a:t>
            </a:fld>
            <a:endParaRPr lang="tr-TR"/>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a:xfrm>
            <a:off x="457200" y="18288"/>
            <a:ext cx="2895600" cy="329184"/>
          </a:xfrm>
          <a:prstGeom prst="rect">
            <a:avLst/>
          </a:prstGeom>
        </p:spPr>
        <p:txBody>
          <a:bodyPr/>
          <a:lstStyle/>
          <a:p>
            <a:fld id="{5411CBC9-5FD1-4749-94A4-EA82799ADA39}" type="datetime1">
              <a:rPr lang="tr-TR" smtClean="0"/>
              <a:t>19.02.2018</a:t>
            </a:fld>
            <a:endParaRPr lang="tr-TR"/>
          </a:p>
        </p:txBody>
      </p:sp>
      <p:sp>
        <p:nvSpPr>
          <p:cNvPr id="5" name="Footer Placeholder 4"/>
          <p:cNvSpPr>
            <a:spLocks noGrp="1"/>
          </p:cNvSpPr>
          <p:nvPr>
            <p:ph type="ftr" sz="quarter" idx="11"/>
          </p:nvPr>
        </p:nvSpPr>
        <p:spPr>
          <a:xfrm>
            <a:off x="3429000" y="18288"/>
            <a:ext cx="4114800" cy="329184"/>
          </a:xfrm>
          <a:prstGeom prst="rect">
            <a:avLst/>
          </a:prstGeom>
        </p:spPr>
        <p:txBody>
          <a:bodyPr/>
          <a:lstStyle/>
          <a:p>
            <a:endParaRPr lang="tr-TR"/>
          </a:p>
        </p:txBody>
      </p:sp>
      <p:sp>
        <p:nvSpPr>
          <p:cNvPr id="6" name="Slide Number Placeholder 5"/>
          <p:cNvSpPr>
            <a:spLocks noGrp="1"/>
          </p:cNvSpPr>
          <p:nvPr>
            <p:ph type="sldNum" sz="quarter" idx="12"/>
          </p:nvPr>
        </p:nvSpPr>
        <p:spPr/>
        <p:txBody>
          <a:bodyPr/>
          <a:lstStyle/>
          <a:p>
            <a:fld id="{13AF967F-37FB-49E9-BACA-2CAFCE53F953}" type="slidenum">
              <a:rPr lang="tr-TR" smtClean="0"/>
              <a:pPr/>
              <a:t>‹#›</a:t>
            </a:fld>
            <a:endParaRPr lang="tr-TR"/>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3_Başlık ve İçerik">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6" name="Slide Number Placeholder 5"/>
          <p:cNvSpPr>
            <a:spLocks noGrp="1"/>
          </p:cNvSpPr>
          <p:nvPr>
            <p:ph type="sldNum" sz="quarter" idx="12"/>
          </p:nvPr>
        </p:nvSpPr>
        <p:spPr>
          <a:xfrm>
            <a:off x="7086600" y="0"/>
            <a:ext cx="1066800" cy="329184"/>
          </a:xfrm>
        </p:spPr>
        <p:txBody>
          <a:bodyPr/>
          <a:lstStyle/>
          <a:p>
            <a:fld id="{13AF967F-37FB-49E9-BACA-2CAFCE53F953}" type="slidenum">
              <a:rPr lang="tr-TR" smtClean="0"/>
              <a:pPr/>
              <a:t>‹#›</a:t>
            </a:fld>
            <a:endParaRPr lang="tr-TR"/>
          </a:p>
        </p:txBody>
      </p:sp>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5_Başlık ve İçerik">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a:xfrm>
            <a:off x="457200" y="18288"/>
            <a:ext cx="2895600" cy="329184"/>
          </a:xfrm>
          <a:prstGeom prst="rect">
            <a:avLst/>
          </a:prstGeom>
        </p:spPr>
        <p:txBody>
          <a:bodyPr/>
          <a:lstStyle/>
          <a:p>
            <a:fld id="{A52FEC3B-CC84-407C-B993-FB74E966E349}" type="datetime1">
              <a:rPr lang="tr-TR" smtClean="0"/>
              <a:t>19.02.2018</a:t>
            </a:fld>
            <a:endParaRPr lang="tr-TR"/>
          </a:p>
        </p:txBody>
      </p:sp>
      <p:sp>
        <p:nvSpPr>
          <p:cNvPr id="5" name="Footer Placeholder 4"/>
          <p:cNvSpPr>
            <a:spLocks noGrp="1"/>
          </p:cNvSpPr>
          <p:nvPr>
            <p:ph type="ftr" sz="quarter" idx="11"/>
          </p:nvPr>
        </p:nvSpPr>
        <p:spPr>
          <a:xfrm>
            <a:off x="3429000" y="18288"/>
            <a:ext cx="4114800" cy="329184"/>
          </a:xfrm>
          <a:prstGeom prst="rect">
            <a:avLst/>
          </a:prstGeom>
        </p:spPr>
        <p:txBody>
          <a:bodyPr/>
          <a:lstStyle/>
          <a:p>
            <a:endParaRPr lang="tr-TR"/>
          </a:p>
        </p:txBody>
      </p:sp>
      <p:sp>
        <p:nvSpPr>
          <p:cNvPr id="6" name="Slide Number Placeholder 5"/>
          <p:cNvSpPr>
            <a:spLocks noGrp="1"/>
          </p:cNvSpPr>
          <p:nvPr>
            <p:ph type="sldNum" sz="quarter" idx="12"/>
          </p:nvPr>
        </p:nvSpPr>
        <p:spPr/>
        <p:txBody>
          <a:bodyPr/>
          <a:lstStyle/>
          <a:p>
            <a:fld id="{13AF967F-37FB-49E9-BACA-2CAFCE53F953}" type="slidenum">
              <a:rPr lang="tr-TR" smtClean="0"/>
              <a:pPr/>
              <a:t>‹#›</a:t>
            </a:fld>
            <a:endParaRPr lang="tr-TR"/>
          </a:p>
        </p:txBody>
      </p:sp>
    </p:spTree>
    <p:extLst>
      <p:ext uri="{BB962C8B-B14F-4D97-AF65-F5344CB8AC3E}">
        <p14:creationId xmlns:p14="http://schemas.microsoft.com/office/powerpoint/2010/main" val="86656684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Rectangle 6"/>
          <p:cNvSpPr/>
          <p:nvPr userDrawn="1"/>
        </p:nvSpPr>
        <p:spPr>
          <a:xfrm>
            <a:off x="0" y="0"/>
            <a:ext cx="9144000" cy="365760"/>
          </a:xfrm>
          <a:prstGeom prst="rect">
            <a:avLst/>
          </a:prstGeom>
          <a:solidFill>
            <a:srgbClr val="99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9A947416-1778-408C-98D4-EE41CAB249FF}" type="slidenum">
              <a:rPr lang="tr-TR" smtClean="0"/>
              <a:t>‹#›</a:t>
            </a:fld>
            <a:endParaRPr lang="tr-TR" dirty="0"/>
          </a:p>
        </p:txBody>
      </p:sp>
      <p:cxnSp>
        <p:nvCxnSpPr>
          <p:cNvPr id="9" name="6 Düz Bağlayıcı"/>
          <p:cNvCxnSpPr/>
          <p:nvPr userDrawn="1"/>
        </p:nvCxnSpPr>
        <p:spPr>
          <a:xfrm>
            <a:off x="0" y="404664"/>
            <a:ext cx="8643938" cy="1587"/>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6 Metin kutusu"/>
          <p:cNvSpPr txBox="1">
            <a:spLocks noChangeArrowheads="1"/>
          </p:cNvSpPr>
          <p:nvPr userDrawn="1"/>
        </p:nvSpPr>
        <p:spPr bwMode="auto">
          <a:xfrm>
            <a:off x="35496" y="24879"/>
            <a:ext cx="4286250" cy="307777"/>
          </a:xfrm>
          <a:prstGeom prst="rect">
            <a:avLst/>
          </a:prstGeom>
          <a:noFill/>
          <a:ln w="9525">
            <a:noFill/>
            <a:miter lim="800000"/>
            <a:headEnd/>
            <a:tailEnd/>
          </a:ln>
        </p:spPr>
        <p:txBody>
          <a:bodyPr>
            <a:spAutoFit/>
          </a:bodyPr>
          <a:lstStyle/>
          <a:p>
            <a:pPr>
              <a:defRPr/>
            </a:pPr>
            <a:r>
              <a:rPr lang="tr-TR" sz="1200" b="1" dirty="0">
                <a:cs typeface="Arial" charset="0"/>
              </a:rPr>
              <a:t>  </a:t>
            </a:r>
            <a:r>
              <a:rPr lang="tr-TR" sz="1400" b="1" dirty="0">
                <a:solidFill>
                  <a:schemeClr val="tx1"/>
                </a:solidFill>
                <a:cs typeface="Arial" charset="0"/>
              </a:rPr>
              <a:t>Türkiye Odalar ve </a:t>
            </a:r>
            <a:r>
              <a:rPr lang="tr-TR" sz="1400" b="1" dirty="0" smtClean="0">
                <a:solidFill>
                  <a:schemeClr val="tx1"/>
                </a:solidFill>
                <a:cs typeface="Arial" charset="0"/>
              </a:rPr>
              <a:t>Borsalar Birliği </a:t>
            </a:r>
            <a:r>
              <a:rPr lang="tr-TR" sz="1400" b="1" dirty="0">
                <a:solidFill>
                  <a:schemeClr val="tx1"/>
                </a:solidFill>
                <a:cs typeface="Arial" charset="0"/>
              </a:rPr>
              <a:t>Birliği</a:t>
            </a:r>
            <a:endParaRPr lang="tr-TR" sz="1200" b="1" dirty="0">
              <a:solidFill>
                <a:schemeClr val="tx1"/>
              </a:solidFill>
              <a:cs typeface="Arial" charset="0"/>
            </a:endParaRPr>
          </a:p>
        </p:txBody>
      </p:sp>
      <p:pic>
        <p:nvPicPr>
          <p:cNvPr id="12" name="İçerik Yer Tutucusu 5"/>
          <p:cNvPicPr>
            <a:picLocks noChangeAspect="1"/>
          </p:cNvPicPr>
          <p:nvPr userDrawn="1"/>
        </p:nvPicPr>
        <p:blipFill>
          <a:blip r:embed="rId15" cstate="print"/>
          <a:srcRect/>
          <a:stretch>
            <a:fillRect/>
          </a:stretch>
        </p:blipFill>
        <p:spPr bwMode="auto">
          <a:xfrm>
            <a:off x="8429625" y="0"/>
            <a:ext cx="714375" cy="71437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 id="2147483746" r:id="rId12"/>
    <p:sldLayoutId id="2147483747" r:id="rId13"/>
  </p:sldLayoutIdLst>
  <p:timing>
    <p:tnLst>
      <p:par>
        <p:cTn id="1" dur="indefinite" restart="never" nodeType="tmRoot"/>
      </p:par>
    </p:tnLst>
  </p:timing>
  <p:hf hdr="0" ftr="0" dt="0"/>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2.xml"/><Relationship Id="rId5" Type="http://schemas.openxmlformats.org/officeDocument/2006/relationships/image" Target="../media/image6.pn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4.xml"/><Relationship Id="rId1" Type="http://schemas.openxmlformats.org/officeDocument/2006/relationships/slideLayout" Target="../slideLayouts/slideLayout12.xml"/><Relationship Id="rId5" Type="http://schemas.openxmlformats.org/officeDocument/2006/relationships/image" Target="../media/image5.png"/><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4.jpe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image" Target="../media/image4.jpe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image" Target="../media/image4.jpe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12.xml"/><Relationship Id="rId4" Type="http://schemas.openxmlformats.org/officeDocument/2006/relationships/image" Target="../media/image4.jpe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4.jpeg"/></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13.xml"/><Relationship Id="rId6" Type="http://schemas.openxmlformats.org/officeDocument/2006/relationships/image" Target="../media/image11.png"/><Relationship Id="rId5" Type="http://schemas.openxmlformats.org/officeDocument/2006/relationships/image" Target="../media/image10.jpeg"/><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7.jpeg"/><Relationship Id="rId18" Type="http://schemas.openxmlformats.org/officeDocument/2006/relationships/image" Target="../media/image5.png"/><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image" Target="../media/image16.jpeg"/><Relationship Id="rId17" Type="http://schemas.openxmlformats.org/officeDocument/2006/relationships/image" Target="../media/image21.png"/><Relationship Id="rId2" Type="http://schemas.openxmlformats.org/officeDocument/2006/relationships/notesSlide" Target="../notesSlides/notesSlide13.xml"/><Relationship Id="rId16" Type="http://schemas.openxmlformats.org/officeDocument/2006/relationships/image" Target="../media/image20.jpeg"/><Relationship Id="rId1" Type="http://schemas.openxmlformats.org/officeDocument/2006/relationships/slideLayout" Target="../slideLayouts/slideLayout1.xml"/><Relationship Id="rId6" Type="http://schemas.openxmlformats.org/officeDocument/2006/relationships/diagramColors" Target="../diagrams/colors1.xml"/><Relationship Id="rId11" Type="http://schemas.openxmlformats.org/officeDocument/2006/relationships/image" Target="../media/image15.jpeg"/><Relationship Id="rId5" Type="http://schemas.openxmlformats.org/officeDocument/2006/relationships/diagramQuickStyle" Target="../diagrams/quickStyle1.xml"/><Relationship Id="rId15" Type="http://schemas.openxmlformats.org/officeDocument/2006/relationships/image" Target="../media/image19.jpeg"/><Relationship Id="rId10" Type="http://schemas.openxmlformats.org/officeDocument/2006/relationships/image" Target="../media/image14.png"/><Relationship Id="rId19" Type="http://schemas.openxmlformats.org/officeDocument/2006/relationships/image" Target="../media/image4.jpeg"/><Relationship Id="rId4" Type="http://schemas.openxmlformats.org/officeDocument/2006/relationships/diagramLayout" Target="../diagrams/layout1.xml"/><Relationship Id="rId9" Type="http://schemas.openxmlformats.org/officeDocument/2006/relationships/image" Target="../media/image13.png"/><Relationship Id="rId14" Type="http://schemas.openxmlformats.org/officeDocument/2006/relationships/image" Target="../media/image18.jpeg"/></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12.xml"/><Relationship Id="rId4"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1700808"/>
            <a:ext cx="7772400" cy="4824536"/>
          </a:xfrm>
        </p:spPr>
        <p:txBody>
          <a:bodyPr>
            <a:normAutofit fontScale="90000"/>
          </a:bodyPr>
          <a:lstStyle/>
          <a:p>
            <a:pPr algn="ctr"/>
            <a:r>
              <a:rPr lang="en-GB" sz="3100" b="1" i="1" cap="none" dirty="0" smtClean="0"/>
              <a:t>L</a:t>
            </a:r>
            <a:r>
              <a:rPr lang="tr-TR" sz="3100" b="1" i="1" cap="none" dirty="0"/>
              <a:t>I</a:t>
            </a:r>
            <a:r>
              <a:rPr lang="en-GB" sz="3100" b="1" i="1" cap="none" dirty="0" smtClean="0"/>
              <a:t>V</a:t>
            </a:r>
            <a:r>
              <a:rPr lang="tr-TR" sz="3100" b="1" i="1" cap="none" dirty="0" smtClean="0"/>
              <a:t>I</a:t>
            </a:r>
            <a:r>
              <a:rPr lang="en-GB" sz="3100" b="1" i="1" cap="none" dirty="0" smtClean="0"/>
              <a:t>NG AND WORK</a:t>
            </a:r>
            <a:r>
              <a:rPr lang="tr-TR" sz="3100" b="1" i="1" cap="none" dirty="0" smtClean="0"/>
              <a:t>I</a:t>
            </a:r>
            <a:r>
              <a:rPr lang="en-GB" sz="3100" b="1" i="1" cap="none" dirty="0" smtClean="0"/>
              <a:t>NG TOGETHER: INTEGRAT</a:t>
            </a:r>
            <a:r>
              <a:rPr lang="tr-TR" sz="3100" b="1" i="1" cap="none" dirty="0" smtClean="0"/>
              <a:t>I</a:t>
            </a:r>
            <a:r>
              <a:rPr lang="en-GB" sz="3100" b="1" i="1" cap="none" dirty="0" smtClean="0"/>
              <a:t>NG SYR</a:t>
            </a:r>
            <a:r>
              <a:rPr lang="tr-TR" sz="3100" b="1" i="1" cap="none" dirty="0" smtClean="0"/>
              <a:t>I</a:t>
            </a:r>
            <a:r>
              <a:rPr lang="en-GB" sz="3100" b="1" i="1" cap="none" dirty="0" smtClean="0"/>
              <a:t>ANS UNDER TEMPORARY PROTECT</a:t>
            </a:r>
            <a:r>
              <a:rPr lang="tr-TR" sz="3100" b="1" i="1" cap="none" dirty="0" smtClean="0"/>
              <a:t>I</a:t>
            </a:r>
            <a:r>
              <a:rPr lang="en-GB" sz="3100" b="1" i="1" cap="none" dirty="0" smtClean="0"/>
              <a:t>ON (S</a:t>
            </a:r>
            <a:r>
              <a:rPr lang="tr-TR" sz="3100" b="1" i="1" cap="none" dirty="0" smtClean="0"/>
              <a:t>u</a:t>
            </a:r>
            <a:r>
              <a:rPr lang="en-GB" sz="3100" b="1" i="1" cap="none" dirty="0" smtClean="0"/>
              <a:t>TP</a:t>
            </a:r>
            <a:r>
              <a:rPr lang="tr-TR" sz="3100" b="1" i="1" cap="none" dirty="0" smtClean="0"/>
              <a:t>s</a:t>
            </a:r>
            <a:r>
              <a:rPr lang="en-GB" sz="3100" b="1" i="1" cap="none" dirty="0" smtClean="0"/>
              <a:t>) TO TURK</a:t>
            </a:r>
            <a:r>
              <a:rPr lang="tr-TR" sz="3100" b="1" i="1" cap="none" dirty="0" smtClean="0"/>
              <a:t>I</a:t>
            </a:r>
            <a:r>
              <a:rPr lang="en-GB" sz="3100" b="1" i="1" cap="none" dirty="0" smtClean="0"/>
              <a:t>SH ECONOMY</a:t>
            </a:r>
            <a:r>
              <a:rPr lang="tr-TR" sz="3100" b="1" i="1" cap="none" dirty="0" smtClean="0"/>
              <a:t/>
            </a:r>
            <a:br>
              <a:rPr lang="tr-TR" sz="3100" b="1" i="1" cap="none" dirty="0" smtClean="0"/>
            </a:br>
            <a:r>
              <a:rPr lang="tr-TR" sz="3100" b="1" i="1" cap="none" dirty="0" smtClean="0"/>
              <a:t/>
            </a:r>
            <a:br>
              <a:rPr lang="tr-TR" sz="3100" b="1" i="1" cap="none" dirty="0" smtClean="0"/>
            </a:br>
            <a:r>
              <a:rPr lang="tr-TR" sz="3100" b="1" i="1" dirty="0" smtClean="0"/>
              <a:t/>
            </a:r>
            <a:br>
              <a:rPr lang="tr-TR" sz="3100" b="1" i="1" dirty="0" smtClean="0"/>
            </a:br>
            <a:r>
              <a:rPr lang="en-GB" sz="2200" b="1" dirty="0"/>
              <a:t>European Union Regional Trust Fund </a:t>
            </a:r>
            <a:r>
              <a:rPr lang="tr-TR" sz="2200" b="1" dirty="0" smtClean="0"/>
              <a:t/>
            </a:r>
            <a:br>
              <a:rPr lang="tr-TR" sz="2200" b="1" dirty="0" smtClean="0"/>
            </a:br>
            <a:r>
              <a:rPr lang="tr-TR" sz="2200" b="1" dirty="0" smtClean="0"/>
              <a:t>(</a:t>
            </a:r>
            <a:r>
              <a:rPr lang="en-GB" sz="2200" b="1" dirty="0" smtClean="0"/>
              <a:t>in </a:t>
            </a:r>
            <a:r>
              <a:rPr lang="en-GB" sz="2200" b="1" dirty="0"/>
              <a:t>Response </a:t>
            </a:r>
            <a:r>
              <a:rPr lang="en-GB" sz="2200" b="1" dirty="0" smtClean="0"/>
              <a:t>to the</a:t>
            </a:r>
            <a:r>
              <a:rPr lang="tr-TR" sz="2200" b="1" dirty="0" smtClean="0"/>
              <a:t> </a:t>
            </a:r>
            <a:r>
              <a:rPr lang="en-GB" sz="2200" b="1" dirty="0" smtClean="0"/>
              <a:t> </a:t>
            </a:r>
            <a:r>
              <a:rPr lang="en-GB" sz="2200" b="1" dirty="0"/>
              <a:t>Syrian Crisis The </a:t>
            </a:r>
            <a:r>
              <a:rPr lang="tr-TR" sz="2200" b="1" dirty="0" smtClean="0"/>
              <a:t>‘</a:t>
            </a:r>
            <a:r>
              <a:rPr lang="en-GB" sz="2200" b="1" dirty="0" err="1" smtClean="0"/>
              <a:t>Madad</a:t>
            </a:r>
            <a:r>
              <a:rPr lang="en-GB" sz="2200" b="1" dirty="0" smtClean="0"/>
              <a:t> Fund</a:t>
            </a:r>
            <a:r>
              <a:rPr lang="tr-TR" sz="2200" b="1" dirty="0" smtClean="0"/>
              <a:t>’)</a:t>
            </a:r>
            <a:r>
              <a:rPr lang="tr-TR" sz="2200" dirty="0"/>
              <a:t/>
            </a:r>
            <a:br>
              <a:rPr lang="tr-TR" sz="2200" dirty="0"/>
            </a:br>
            <a:r>
              <a:rPr lang="tr-TR" sz="3600" b="1" i="1" dirty="0" smtClean="0">
                <a:solidFill>
                  <a:srgbClr val="0070C0"/>
                </a:solidFill>
                <a:latin typeface="Cambria" panose="02040503050406030204" pitchFamily="18" charset="0"/>
              </a:rPr>
              <a:t/>
            </a:r>
            <a:br>
              <a:rPr lang="tr-TR" sz="3600" b="1" i="1" dirty="0" smtClean="0">
                <a:solidFill>
                  <a:srgbClr val="0070C0"/>
                </a:solidFill>
                <a:latin typeface="Cambria" panose="02040503050406030204" pitchFamily="18" charset="0"/>
              </a:rPr>
            </a:br>
            <a:r>
              <a:rPr lang="tr-TR" sz="3000" b="1" i="1" dirty="0">
                <a:solidFill>
                  <a:srgbClr val="0000FF"/>
                </a:solidFill>
                <a:latin typeface="Cambria" panose="02040503050406030204" pitchFamily="18" charset="0"/>
              </a:rPr>
              <a:t/>
            </a:r>
            <a:br>
              <a:rPr lang="tr-TR" sz="3000" b="1" i="1" dirty="0">
                <a:solidFill>
                  <a:srgbClr val="0000FF"/>
                </a:solidFill>
                <a:latin typeface="Cambria" panose="02040503050406030204" pitchFamily="18" charset="0"/>
              </a:rPr>
            </a:br>
            <a:r>
              <a:rPr lang="en-US" sz="3600" b="1" dirty="0">
                <a:latin typeface="+mn-lt"/>
              </a:rPr>
              <a:t/>
            </a:r>
            <a:br>
              <a:rPr lang="en-US" sz="3600" b="1" dirty="0">
                <a:latin typeface="+mn-lt"/>
              </a:rPr>
            </a:br>
            <a:endParaRPr lang="en-US" sz="3600" b="1" dirty="0">
              <a:latin typeface="+mn-lt"/>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1414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Resim 5" descr="Avrupa Birliği Türkiye Delegasyonu"/>
          <p:cNvPicPr>
            <a:picLocks/>
          </p:cNvPicPr>
          <p:nvPr/>
        </p:nvPicPr>
        <p:blipFill>
          <a:blip r:embed="rId4">
            <a:extLst>
              <a:ext uri="{28A0092B-C50C-407E-A947-70E740481C1C}">
                <a14:useLocalDpi xmlns:a14="http://schemas.microsoft.com/office/drawing/2010/main" val="0"/>
              </a:ext>
            </a:extLst>
          </a:blip>
          <a:srcRect/>
          <a:stretch>
            <a:fillRect/>
          </a:stretch>
        </p:blipFill>
        <p:spPr bwMode="auto">
          <a:xfrm>
            <a:off x="7596336" y="354487"/>
            <a:ext cx="1118997" cy="729234"/>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11560" y="1268760"/>
            <a:ext cx="8229600" cy="4392487"/>
          </a:xfrm>
        </p:spPr>
        <p:txBody>
          <a:bodyPr>
            <a:normAutofit/>
          </a:bodyPr>
          <a:lstStyle/>
          <a:p>
            <a:pPr marL="0" indent="0">
              <a:buNone/>
            </a:pPr>
            <a:endParaRPr lang="en-GB" sz="2000" b="1" dirty="0" smtClean="0">
              <a:latin typeface="Cambria" panose="02040503050406030204" pitchFamily="18" charset="0"/>
            </a:endParaRPr>
          </a:p>
          <a:p>
            <a:pPr marL="0" indent="0" algn="just">
              <a:buNone/>
            </a:pPr>
            <a:r>
              <a:rPr lang="en-GB" b="1" dirty="0" smtClean="0">
                <a:solidFill>
                  <a:srgbClr val="0070C0"/>
                </a:solidFill>
              </a:rPr>
              <a:t>Overall Objective </a:t>
            </a:r>
            <a:r>
              <a:rPr lang="tr-TR" b="1" dirty="0" smtClean="0">
                <a:solidFill>
                  <a:srgbClr val="0070C0"/>
                </a:solidFill>
              </a:rPr>
              <a:t>:</a:t>
            </a:r>
          </a:p>
          <a:p>
            <a:pPr marL="0" indent="0" algn="just">
              <a:buNone/>
            </a:pPr>
            <a:endParaRPr lang="tr-TR" b="1" dirty="0" smtClean="0">
              <a:solidFill>
                <a:srgbClr val="0070C0"/>
              </a:solidFill>
            </a:endParaRPr>
          </a:p>
          <a:p>
            <a:pPr marL="0" indent="0" algn="just">
              <a:buNone/>
            </a:pPr>
            <a:r>
              <a:rPr lang="tr-TR" dirty="0" smtClean="0"/>
              <a:t>T</a:t>
            </a:r>
            <a:r>
              <a:rPr lang="en-GB" dirty="0" smtClean="0"/>
              <a:t>o strengthen the economic and social resilience of Syrians under Temporary Protection (</a:t>
            </a:r>
            <a:r>
              <a:rPr lang="en-GB" dirty="0" err="1" smtClean="0"/>
              <a:t>SuTPs</a:t>
            </a:r>
            <a:r>
              <a:rPr lang="en-GB" dirty="0" smtClean="0"/>
              <a:t>).</a:t>
            </a:r>
            <a:endParaRPr lang="tr-TR" dirty="0" smtClean="0"/>
          </a:p>
          <a:p>
            <a:pPr marL="0" indent="0" algn="just">
              <a:buNone/>
            </a:pPr>
            <a:endParaRPr lang="tr-TR" dirty="0" smtClean="0"/>
          </a:p>
          <a:p>
            <a:pPr marL="0" indent="0" algn="just">
              <a:buNone/>
            </a:pPr>
            <a:endParaRPr lang="tr-TR" dirty="0" smtClean="0"/>
          </a:p>
          <a:p>
            <a:endParaRPr lang="tr-TR" dirty="0">
              <a:latin typeface="+mj-lt"/>
            </a:endParaRPr>
          </a:p>
          <a:p>
            <a:pPr marL="0" indent="0">
              <a:buNone/>
            </a:pPr>
            <a:endParaRPr lang="tr-TR" dirty="0"/>
          </a:p>
        </p:txBody>
      </p:sp>
      <p:sp>
        <p:nvSpPr>
          <p:cNvPr id="2" name="Slayt Numarası Yer Tutucusu 1"/>
          <p:cNvSpPr>
            <a:spLocks noGrp="1"/>
          </p:cNvSpPr>
          <p:nvPr>
            <p:ph type="sldNum" sz="quarter" idx="12"/>
          </p:nvPr>
        </p:nvSpPr>
        <p:spPr/>
        <p:txBody>
          <a:bodyPr/>
          <a:lstStyle/>
          <a:p>
            <a:fld id="{13AF967F-37FB-49E9-BACA-2CAFCE53F953}" type="slidenum">
              <a:rPr lang="tr-TR" smtClean="0"/>
              <a:pPr/>
              <a:t>2</a:t>
            </a:fld>
            <a:endParaRPr lang="tr-TR"/>
          </a:p>
        </p:txBody>
      </p:sp>
      <p:pic>
        <p:nvPicPr>
          <p:cNvPr id="5" name="Resim 4" descr="Avrupa Birliği Türkiye Delegasyonu"/>
          <p:cNvPicPr/>
          <p:nvPr/>
        </p:nvPicPr>
        <p:blipFill>
          <a:blip r:embed="rId3">
            <a:extLst>
              <a:ext uri="{28A0092B-C50C-407E-A947-70E740481C1C}">
                <a14:useLocalDpi xmlns:a14="http://schemas.microsoft.com/office/drawing/2010/main" val="0"/>
              </a:ext>
            </a:extLst>
          </a:blip>
          <a:srcRect/>
          <a:stretch>
            <a:fillRect/>
          </a:stretch>
        </p:blipFill>
        <p:spPr bwMode="auto">
          <a:xfrm>
            <a:off x="7452321" y="329184"/>
            <a:ext cx="1051179" cy="685038"/>
          </a:xfrm>
          <a:prstGeom prst="rect">
            <a:avLst/>
          </a:prstGeom>
          <a:noFill/>
          <a:ln>
            <a:noFill/>
          </a:ln>
        </p:spPr>
      </p:pic>
      <p:pic>
        <p:nvPicPr>
          <p:cNvPr id="7" name="Resim 6" descr="https://www.tobb.org.tr/Resimler/Logolar/logoeng.pn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9552" y="279018"/>
            <a:ext cx="805815" cy="805815"/>
          </a:xfrm>
          <a:prstGeom prst="rect">
            <a:avLst/>
          </a:prstGeom>
          <a:noFill/>
          <a:ln>
            <a:noFill/>
          </a:ln>
        </p:spPr>
      </p:pic>
      <p:sp>
        <p:nvSpPr>
          <p:cNvPr id="4" name="Dikdörtgen 3"/>
          <p:cNvSpPr/>
          <p:nvPr/>
        </p:nvSpPr>
        <p:spPr>
          <a:xfrm>
            <a:off x="1187624" y="1720840"/>
            <a:ext cx="6965776" cy="369332"/>
          </a:xfrm>
          <a:prstGeom prst="rect">
            <a:avLst/>
          </a:prstGeom>
        </p:spPr>
        <p:txBody>
          <a:bodyPr wrap="square">
            <a:spAutoFit/>
          </a:bodyPr>
          <a:lstStyle/>
          <a:p>
            <a:pPr lvl="0"/>
            <a:endParaRPr lang="tr-TR" dirty="0"/>
          </a:p>
        </p:txBody>
      </p:sp>
    </p:spTree>
    <p:extLst>
      <p:ext uri="{BB962C8B-B14F-4D97-AF65-F5344CB8AC3E}">
        <p14:creationId xmlns:p14="http://schemas.microsoft.com/office/powerpoint/2010/main" val="15948087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11560" y="1124744"/>
            <a:ext cx="8229600" cy="5246043"/>
          </a:xfrm>
        </p:spPr>
        <p:txBody>
          <a:bodyPr>
            <a:normAutofit/>
          </a:bodyPr>
          <a:lstStyle/>
          <a:p>
            <a:pPr marL="0" indent="0">
              <a:buNone/>
            </a:pPr>
            <a:endParaRPr lang="en-GB" sz="2000" b="1" dirty="0" smtClean="0">
              <a:latin typeface="Cambria" panose="02040503050406030204" pitchFamily="18" charset="0"/>
            </a:endParaRPr>
          </a:p>
          <a:p>
            <a:pPr marL="0" indent="0" algn="just">
              <a:buNone/>
            </a:pPr>
            <a:r>
              <a:rPr lang="en-GB" b="1" dirty="0" smtClean="0">
                <a:solidFill>
                  <a:srgbClr val="0070C0"/>
                </a:solidFill>
                <a:latin typeface="+mj-lt"/>
              </a:rPr>
              <a:t>Location of the action</a:t>
            </a:r>
            <a:r>
              <a:rPr lang="en-GB" sz="2400" b="1" dirty="0" smtClean="0">
                <a:solidFill>
                  <a:srgbClr val="0070C0"/>
                </a:solidFill>
                <a:latin typeface="+mj-lt"/>
              </a:rPr>
              <a:t>: </a:t>
            </a:r>
            <a:endParaRPr lang="tr-TR" sz="2400" b="1" dirty="0" smtClean="0">
              <a:solidFill>
                <a:srgbClr val="0070C0"/>
              </a:solidFill>
              <a:latin typeface="+mj-lt"/>
            </a:endParaRPr>
          </a:p>
          <a:p>
            <a:pPr marL="0" indent="0" algn="just">
              <a:buNone/>
            </a:pPr>
            <a:r>
              <a:rPr lang="en-GB" i="1" dirty="0" smtClean="0">
                <a:latin typeface="+mj-lt"/>
              </a:rPr>
              <a:t>12 provinces in Turkey with the highest Syrian population </a:t>
            </a:r>
            <a:endParaRPr lang="tr-TR" i="1" dirty="0" smtClean="0">
              <a:latin typeface="+mj-lt"/>
            </a:endParaRPr>
          </a:p>
          <a:p>
            <a:pPr marL="0" indent="0" algn="just">
              <a:buNone/>
            </a:pPr>
            <a:endParaRPr lang="tr-TR" i="1" dirty="0" smtClean="0">
              <a:latin typeface="+mj-lt"/>
            </a:endParaRPr>
          </a:p>
          <a:p>
            <a:pPr marL="0" indent="0" algn="just">
              <a:buNone/>
            </a:pPr>
            <a:endParaRPr lang="tr-TR" dirty="0"/>
          </a:p>
        </p:txBody>
      </p:sp>
      <p:sp>
        <p:nvSpPr>
          <p:cNvPr id="2" name="Slayt Numarası Yer Tutucusu 1"/>
          <p:cNvSpPr>
            <a:spLocks noGrp="1"/>
          </p:cNvSpPr>
          <p:nvPr>
            <p:ph type="sldNum" sz="quarter" idx="12"/>
          </p:nvPr>
        </p:nvSpPr>
        <p:spPr/>
        <p:txBody>
          <a:bodyPr/>
          <a:lstStyle/>
          <a:p>
            <a:fld id="{13AF967F-37FB-49E9-BACA-2CAFCE53F953}" type="slidenum">
              <a:rPr lang="tr-TR" smtClean="0"/>
              <a:pPr/>
              <a:t>3</a:t>
            </a:fld>
            <a:endParaRPr lang="tr-TR"/>
          </a:p>
        </p:txBody>
      </p:sp>
      <p:pic>
        <p:nvPicPr>
          <p:cNvPr id="7" name="Resim 6" descr="https://www.tobb.org.tr/Resimler/Logolar/logoeng.pn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536" y="329184"/>
            <a:ext cx="805815" cy="805815"/>
          </a:xfrm>
          <a:prstGeom prst="rect">
            <a:avLst/>
          </a:prstGeom>
          <a:noFill/>
          <a:ln>
            <a:noFill/>
          </a:ln>
        </p:spPr>
      </p:pic>
      <p:pic>
        <p:nvPicPr>
          <p:cNvPr id="8" name="Resim 7" descr="Avrupa Birliği Türkiye Delegasyonu"/>
          <p:cNvPicPr/>
          <p:nvPr/>
        </p:nvPicPr>
        <p:blipFill>
          <a:blip r:embed="rId4">
            <a:extLst>
              <a:ext uri="{28A0092B-C50C-407E-A947-70E740481C1C}">
                <a14:useLocalDpi xmlns:a14="http://schemas.microsoft.com/office/drawing/2010/main" val="0"/>
              </a:ext>
            </a:extLst>
          </a:blip>
          <a:srcRect/>
          <a:stretch>
            <a:fillRect/>
          </a:stretch>
        </p:blipFill>
        <p:spPr bwMode="auto">
          <a:xfrm>
            <a:off x="7452321" y="329184"/>
            <a:ext cx="1051179" cy="685038"/>
          </a:xfrm>
          <a:prstGeom prst="rect">
            <a:avLst/>
          </a:prstGeom>
          <a:noFill/>
          <a:ln>
            <a:noFill/>
          </a:ln>
        </p:spPr>
      </p:pic>
      <p:pic>
        <p:nvPicPr>
          <p:cNvPr id="1026" name="Picture 2" descr="C:\Users\Asus11PC\AppData\Local\Microsoft\Windows\INetCache\Content.Outlook\DEA69M3F\suriyeli_harita.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496" y="2636912"/>
            <a:ext cx="9033439" cy="30963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44532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67544" y="764704"/>
            <a:ext cx="8229600" cy="5822107"/>
          </a:xfrm>
        </p:spPr>
        <p:txBody>
          <a:bodyPr>
            <a:normAutofit/>
          </a:bodyPr>
          <a:lstStyle/>
          <a:p>
            <a:pPr marL="0" lvl="1" indent="0">
              <a:buNone/>
            </a:pPr>
            <a:r>
              <a:rPr lang="tr-TR" sz="2400" b="1" dirty="0" smtClean="0">
                <a:solidFill>
                  <a:srgbClr val="0070C0"/>
                </a:solidFill>
              </a:rPr>
              <a:t>	Partner </a:t>
            </a:r>
            <a:r>
              <a:rPr lang="tr-TR" sz="2400" b="1" dirty="0" err="1" smtClean="0">
                <a:solidFill>
                  <a:srgbClr val="0070C0"/>
                </a:solidFill>
              </a:rPr>
              <a:t>chambers</a:t>
            </a:r>
            <a:r>
              <a:rPr lang="tr-TR" sz="2400" b="1" dirty="0" smtClean="0">
                <a:solidFill>
                  <a:srgbClr val="0070C0"/>
                </a:solidFill>
              </a:rPr>
              <a:t>: </a:t>
            </a:r>
            <a:endParaRPr lang="tr-TR" sz="2400" b="1" dirty="0">
              <a:solidFill>
                <a:srgbClr val="0070C0"/>
              </a:solidFill>
            </a:endParaRPr>
          </a:p>
          <a:p>
            <a:endParaRPr lang="tr-TR" dirty="0"/>
          </a:p>
          <a:p>
            <a:pPr marL="0" indent="0">
              <a:buNone/>
            </a:pPr>
            <a:endParaRPr lang="tr-TR" dirty="0"/>
          </a:p>
        </p:txBody>
      </p:sp>
      <p:sp>
        <p:nvSpPr>
          <p:cNvPr id="2" name="Slayt Numarası Yer Tutucusu 1"/>
          <p:cNvSpPr>
            <a:spLocks noGrp="1"/>
          </p:cNvSpPr>
          <p:nvPr>
            <p:ph type="sldNum" sz="quarter" idx="12"/>
          </p:nvPr>
        </p:nvSpPr>
        <p:spPr/>
        <p:txBody>
          <a:bodyPr/>
          <a:lstStyle/>
          <a:p>
            <a:fld id="{13AF967F-37FB-49E9-BACA-2CAFCE53F953}" type="slidenum">
              <a:rPr lang="tr-TR" smtClean="0"/>
              <a:pPr/>
              <a:t>4</a:t>
            </a:fld>
            <a:endParaRPr lang="tr-TR"/>
          </a:p>
        </p:txBody>
      </p:sp>
      <p:pic>
        <p:nvPicPr>
          <p:cNvPr id="5" name="Resim 4"/>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12925" y="1697672"/>
            <a:ext cx="5518150" cy="3462655"/>
          </a:xfrm>
          <a:prstGeom prst="rect">
            <a:avLst/>
          </a:prstGeom>
          <a:noFill/>
          <a:ln>
            <a:noFill/>
          </a:ln>
        </p:spPr>
      </p:pic>
      <p:pic>
        <p:nvPicPr>
          <p:cNvPr id="6" name="Resim 5" descr="Avrupa Birliği Türkiye Delegasyonu"/>
          <p:cNvPicPr/>
          <p:nvPr/>
        </p:nvPicPr>
        <p:blipFill>
          <a:blip r:embed="rId4">
            <a:extLst>
              <a:ext uri="{28A0092B-C50C-407E-A947-70E740481C1C}">
                <a14:useLocalDpi xmlns:a14="http://schemas.microsoft.com/office/drawing/2010/main" val="0"/>
              </a:ext>
            </a:extLst>
          </a:blip>
          <a:srcRect/>
          <a:stretch>
            <a:fillRect/>
          </a:stretch>
        </p:blipFill>
        <p:spPr bwMode="auto">
          <a:xfrm>
            <a:off x="7452320" y="411961"/>
            <a:ext cx="1083310" cy="705485"/>
          </a:xfrm>
          <a:prstGeom prst="rect">
            <a:avLst/>
          </a:prstGeom>
          <a:noFill/>
          <a:ln>
            <a:noFill/>
          </a:ln>
        </p:spPr>
      </p:pic>
      <p:pic>
        <p:nvPicPr>
          <p:cNvPr id="7" name="Resim 6" descr="https://www.tobb.org.tr/Resimler/Logolar/logoeng.pn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23528" y="324207"/>
            <a:ext cx="805815" cy="805815"/>
          </a:xfrm>
          <a:prstGeom prst="rect">
            <a:avLst/>
          </a:prstGeom>
          <a:noFill/>
          <a:ln>
            <a:noFill/>
          </a:ln>
        </p:spPr>
      </p:pic>
    </p:spTree>
    <p:extLst>
      <p:ext uri="{BB962C8B-B14F-4D97-AF65-F5344CB8AC3E}">
        <p14:creationId xmlns:p14="http://schemas.microsoft.com/office/powerpoint/2010/main" val="29693170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11560" y="1196753"/>
            <a:ext cx="8229600" cy="4752528"/>
          </a:xfrm>
        </p:spPr>
        <p:txBody>
          <a:bodyPr>
            <a:normAutofit/>
          </a:bodyPr>
          <a:lstStyle/>
          <a:p>
            <a:pPr marL="0" indent="0">
              <a:buNone/>
            </a:pPr>
            <a:endParaRPr lang="en-GB" sz="2000" b="1" dirty="0" smtClean="0">
              <a:latin typeface="Cambria" panose="02040503050406030204" pitchFamily="18" charset="0"/>
            </a:endParaRPr>
          </a:p>
          <a:p>
            <a:pPr marL="0" indent="0">
              <a:buNone/>
            </a:pPr>
            <a:endParaRPr lang="tr-TR" dirty="0"/>
          </a:p>
        </p:txBody>
      </p:sp>
      <p:sp>
        <p:nvSpPr>
          <p:cNvPr id="2" name="Slayt Numarası Yer Tutucusu 1"/>
          <p:cNvSpPr>
            <a:spLocks noGrp="1"/>
          </p:cNvSpPr>
          <p:nvPr>
            <p:ph type="sldNum" sz="quarter" idx="12"/>
          </p:nvPr>
        </p:nvSpPr>
        <p:spPr/>
        <p:txBody>
          <a:bodyPr/>
          <a:lstStyle/>
          <a:p>
            <a:fld id="{13AF967F-37FB-49E9-BACA-2CAFCE53F953}" type="slidenum">
              <a:rPr lang="tr-TR" smtClean="0"/>
              <a:pPr/>
              <a:t>5</a:t>
            </a:fld>
            <a:endParaRPr lang="tr-TR"/>
          </a:p>
        </p:txBody>
      </p:sp>
      <p:pic>
        <p:nvPicPr>
          <p:cNvPr id="5" name="Resim 4" descr="https://www.tobb.org.tr/Resimler/Logolar/logoeng.pn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536" y="360061"/>
            <a:ext cx="805815" cy="805815"/>
          </a:xfrm>
          <a:prstGeom prst="rect">
            <a:avLst/>
          </a:prstGeom>
          <a:noFill/>
          <a:ln>
            <a:noFill/>
          </a:ln>
        </p:spPr>
      </p:pic>
      <p:pic>
        <p:nvPicPr>
          <p:cNvPr id="6" name="Resim 5" descr="Avrupa Birliği Türkiye Delegasyonu"/>
          <p:cNvPicPr/>
          <p:nvPr/>
        </p:nvPicPr>
        <p:blipFill>
          <a:blip r:embed="rId4">
            <a:extLst>
              <a:ext uri="{28A0092B-C50C-407E-A947-70E740481C1C}">
                <a14:useLocalDpi xmlns:a14="http://schemas.microsoft.com/office/drawing/2010/main" val="0"/>
              </a:ext>
            </a:extLst>
          </a:blip>
          <a:srcRect/>
          <a:stretch>
            <a:fillRect/>
          </a:stretch>
        </p:blipFill>
        <p:spPr bwMode="auto">
          <a:xfrm>
            <a:off x="7452321" y="329184"/>
            <a:ext cx="1051179" cy="685038"/>
          </a:xfrm>
          <a:prstGeom prst="rect">
            <a:avLst/>
          </a:prstGeom>
          <a:noFill/>
          <a:ln>
            <a:noFill/>
          </a:ln>
        </p:spPr>
      </p:pic>
      <p:sp>
        <p:nvSpPr>
          <p:cNvPr id="4" name="Dikdörtgen 3"/>
          <p:cNvSpPr/>
          <p:nvPr/>
        </p:nvSpPr>
        <p:spPr>
          <a:xfrm>
            <a:off x="1102101" y="1268942"/>
            <a:ext cx="6840760" cy="4862870"/>
          </a:xfrm>
          <a:prstGeom prst="rect">
            <a:avLst/>
          </a:prstGeom>
        </p:spPr>
        <p:txBody>
          <a:bodyPr wrap="square">
            <a:spAutoFit/>
          </a:bodyPr>
          <a:lstStyle/>
          <a:p>
            <a:pPr algn="just">
              <a:spcAft>
                <a:spcPts val="1200"/>
              </a:spcAft>
            </a:pPr>
            <a:r>
              <a:rPr lang="tr-TR" sz="2400" b="1" dirty="0" err="1">
                <a:solidFill>
                  <a:srgbClr val="0070C0"/>
                </a:solidFill>
              </a:rPr>
              <a:t>End</a:t>
            </a:r>
            <a:r>
              <a:rPr lang="tr-TR" sz="2400" b="1" dirty="0">
                <a:solidFill>
                  <a:srgbClr val="0070C0"/>
                </a:solidFill>
              </a:rPr>
              <a:t> </a:t>
            </a:r>
            <a:r>
              <a:rPr lang="tr-TR" sz="2400" b="1" dirty="0" err="1">
                <a:solidFill>
                  <a:srgbClr val="0070C0"/>
                </a:solidFill>
              </a:rPr>
              <a:t>beneficiaries</a:t>
            </a:r>
            <a:r>
              <a:rPr lang="en-GB" sz="2400" b="1" dirty="0">
                <a:solidFill>
                  <a:srgbClr val="0070C0"/>
                </a:solidFill>
              </a:rPr>
              <a:t>:</a:t>
            </a:r>
          </a:p>
          <a:p>
            <a:pPr algn="just">
              <a:buClrTx/>
              <a:buSzPct val="100000"/>
            </a:pPr>
            <a:r>
              <a:rPr lang="en-GB" sz="2400" dirty="0"/>
              <a:t>Syrians under Temporary Protection (</a:t>
            </a:r>
            <a:r>
              <a:rPr lang="en-GB" sz="2400" dirty="0" err="1"/>
              <a:t>SuTP</a:t>
            </a:r>
            <a:r>
              <a:rPr lang="tr-TR" sz="2400" dirty="0"/>
              <a:t>s</a:t>
            </a:r>
            <a:r>
              <a:rPr lang="en-GB" sz="2400" dirty="0"/>
              <a:t>)</a:t>
            </a:r>
            <a:r>
              <a:rPr lang="tr-TR" sz="2400" dirty="0"/>
              <a:t> </a:t>
            </a:r>
            <a:r>
              <a:rPr lang="tr-TR" sz="2400" dirty="0" err="1"/>
              <a:t>and</a:t>
            </a:r>
            <a:r>
              <a:rPr lang="tr-TR" sz="2400" dirty="0"/>
              <a:t> </a:t>
            </a:r>
            <a:r>
              <a:rPr lang="tr-TR" sz="2400" dirty="0" err="1"/>
              <a:t>host</a:t>
            </a:r>
            <a:r>
              <a:rPr lang="tr-TR" sz="2400" dirty="0"/>
              <a:t> </a:t>
            </a:r>
            <a:r>
              <a:rPr lang="tr-TR" sz="2400" dirty="0" err="1"/>
              <a:t>community</a:t>
            </a:r>
            <a:r>
              <a:rPr lang="tr-TR" sz="2400" dirty="0"/>
              <a:t> </a:t>
            </a:r>
            <a:r>
              <a:rPr lang="tr-TR" sz="2400" dirty="0" err="1"/>
              <a:t>members</a:t>
            </a:r>
            <a:r>
              <a:rPr lang="tr-TR" sz="2400" dirty="0"/>
              <a:t> (%35)</a:t>
            </a:r>
          </a:p>
          <a:p>
            <a:pPr algn="just">
              <a:buClrTx/>
              <a:buSzPct val="100000"/>
            </a:pPr>
            <a:r>
              <a:rPr lang="tr-TR" sz="2400" dirty="0" err="1"/>
              <a:t>Chambers</a:t>
            </a:r>
            <a:r>
              <a:rPr lang="tr-TR" sz="2400" dirty="0"/>
              <a:t> </a:t>
            </a:r>
            <a:r>
              <a:rPr lang="tr-TR" sz="2400" dirty="0" err="1"/>
              <a:t>and</a:t>
            </a:r>
            <a:r>
              <a:rPr lang="tr-TR" sz="2400" dirty="0"/>
              <a:t> </a:t>
            </a:r>
            <a:r>
              <a:rPr lang="tr-TR" sz="2400" dirty="0" err="1"/>
              <a:t>companies</a:t>
            </a:r>
            <a:endParaRPr lang="tr-TR" sz="2400" dirty="0"/>
          </a:p>
          <a:p>
            <a:pPr algn="just">
              <a:buClrTx/>
              <a:buSzPct val="100000"/>
            </a:pPr>
            <a:r>
              <a:rPr lang="tr-TR" sz="2400" dirty="0" err="1"/>
              <a:t>Related</a:t>
            </a:r>
            <a:r>
              <a:rPr lang="tr-TR" sz="2400" dirty="0"/>
              <a:t> </a:t>
            </a:r>
            <a:r>
              <a:rPr lang="tr-TR" sz="2400" dirty="0" err="1"/>
              <a:t>public</a:t>
            </a:r>
            <a:r>
              <a:rPr lang="tr-TR" sz="2400" dirty="0"/>
              <a:t> </a:t>
            </a:r>
            <a:r>
              <a:rPr lang="tr-TR" sz="2400" dirty="0" err="1"/>
              <a:t>instutions</a:t>
            </a:r>
            <a:r>
              <a:rPr lang="tr-TR" sz="2400" dirty="0"/>
              <a:t> </a:t>
            </a:r>
            <a:r>
              <a:rPr lang="tr-TR" sz="2400" dirty="0" err="1"/>
              <a:t>and</a:t>
            </a:r>
            <a:r>
              <a:rPr lang="tr-TR" sz="2400" dirty="0"/>
              <a:t> </a:t>
            </a:r>
            <a:r>
              <a:rPr lang="tr-TR" sz="2400" dirty="0" err="1"/>
              <a:t>civil</a:t>
            </a:r>
            <a:r>
              <a:rPr lang="tr-TR" sz="2400" dirty="0"/>
              <a:t> </a:t>
            </a:r>
            <a:r>
              <a:rPr lang="tr-TR" sz="2400" dirty="0" err="1"/>
              <a:t>society</a:t>
            </a:r>
            <a:r>
              <a:rPr lang="tr-TR" sz="2400" dirty="0"/>
              <a:t> </a:t>
            </a:r>
            <a:r>
              <a:rPr lang="tr-TR" sz="2400" dirty="0" err="1"/>
              <a:t>organisations</a:t>
            </a:r>
            <a:endParaRPr lang="tr-TR" sz="2400" dirty="0"/>
          </a:p>
          <a:p>
            <a:pPr algn="just"/>
            <a:endParaRPr lang="tr-TR" sz="2400" dirty="0"/>
          </a:p>
          <a:p>
            <a:pPr algn="just"/>
            <a:r>
              <a:rPr lang="en-GB" sz="2400" b="1" dirty="0">
                <a:solidFill>
                  <a:srgbClr val="0070C0"/>
                </a:solidFill>
              </a:rPr>
              <a:t>Duration:</a:t>
            </a:r>
            <a:r>
              <a:rPr lang="tr-TR" sz="2400" b="1" dirty="0">
                <a:solidFill>
                  <a:srgbClr val="0070C0"/>
                </a:solidFill>
              </a:rPr>
              <a:t> </a:t>
            </a:r>
            <a:r>
              <a:rPr lang="en-GB" sz="2400" dirty="0"/>
              <a:t>24 </a:t>
            </a:r>
            <a:r>
              <a:rPr lang="en-GB" sz="2400" dirty="0" smtClean="0"/>
              <a:t>months</a:t>
            </a:r>
            <a:endParaRPr lang="tr-TR" sz="2400" dirty="0" smtClean="0"/>
          </a:p>
          <a:p>
            <a:pPr algn="just"/>
            <a:endParaRPr lang="tr-TR" sz="2400" dirty="0" smtClean="0"/>
          </a:p>
          <a:p>
            <a:pPr algn="just"/>
            <a:r>
              <a:rPr lang="tr-TR" sz="2400" b="1" dirty="0" smtClean="0">
                <a:solidFill>
                  <a:srgbClr val="0070C0"/>
                </a:solidFill>
              </a:rPr>
              <a:t>Budget:</a:t>
            </a:r>
            <a:r>
              <a:rPr lang="tr-TR" sz="2400" dirty="0" smtClean="0"/>
              <a:t> 15 </a:t>
            </a:r>
            <a:r>
              <a:rPr lang="tr-TR" sz="2400" dirty="0" err="1" smtClean="0"/>
              <a:t>million</a:t>
            </a:r>
            <a:r>
              <a:rPr lang="tr-TR" sz="2400" dirty="0" smtClean="0"/>
              <a:t> Euro</a:t>
            </a:r>
          </a:p>
          <a:p>
            <a:pPr algn="just"/>
            <a:endParaRPr lang="tr-TR" sz="2400" dirty="0"/>
          </a:p>
          <a:p>
            <a:pPr algn="just"/>
            <a:endParaRPr lang="tr-TR" dirty="0" smtClean="0"/>
          </a:p>
          <a:p>
            <a:pPr algn="just"/>
            <a:endParaRPr lang="en-GB" dirty="0"/>
          </a:p>
        </p:txBody>
      </p:sp>
    </p:spTree>
    <p:extLst>
      <p:ext uri="{BB962C8B-B14F-4D97-AF65-F5344CB8AC3E}">
        <p14:creationId xmlns:p14="http://schemas.microsoft.com/office/powerpoint/2010/main" val="3378145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67544" y="1196752"/>
            <a:ext cx="8229600" cy="5390059"/>
          </a:xfrm>
        </p:spPr>
        <p:txBody>
          <a:bodyPr>
            <a:normAutofit/>
          </a:bodyPr>
          <a:lstStyle/>
          <a:p>
            <a:pPr marL="0" lvl="1" indent="0">
              <a:buNone/>
            </a:pPr>
            <a:endParaRPr lang="tr-TR" sz="2400" b="1" dirty="0" smtClean="0">
              <a:solidFill>
                <a:srgbClr val="0070C0"/>
              </a:solidFill>
            </a:endParaRPr>
          </a:p>
          <a:p>
            <a:pPr marL="0" lvl="1" indent="0">
              <a:buNone/>
            </a:pPr>
            <a:endParaRPr lang="tr-TR" sz="2400" b="1" dirty="0">
              <a:solidFill>
                <a:srgbClr val="0070C0"/>
              </a:solidFill>
            </a:endParaRPr>
          </a:p>
          <a:p>
            <a:pPr marL="0" lvl="1" indent="0">
              <a:buNone/>
            </a:pPr>
            <a:r>
              <a:rPr lang="tr-TR" sz="2400" b="1" dirty="0" smtClean="0">
                <a:solidFill>
                  <a:srgbClr val="0070C0"/>
                </a:solidFill>
              </a:rPr>
              <a:t>ACTIVITY I: </a:t>
            </a:r>
            <a:r>
              <a:rPr lang="en-GB" sz="2400" b="1" dirty="0">
                <a:solidFill>
                  <a:srgbClr val="0070C0"/>
                </a:solidFill>
              </a:rPr>
              <a:t>Network Setup and Project Coordination</a:t>
            </a:r>
            <a:endParaRPr lang="tr-TR" sz="2400" b="1" dirty="0">
              <a:solidFill>
                <a:srgbClr val="0070C0"/>
              </a:solidFill>
            </a:endParaRPr>
          </a:p>
          <a:p>
            <a:endParaRPr lang="tr-TR" dirty="0" smtClean="0"/>
          </a:p>
          <a:p>
            <a:pPr>
              <a:buClrTx/>
              <a:buSzPct val="100000"/>
            </a:pPr>
            <a:r>
              <a:rPr lang="tr-TR" dirty="0" smtClean="0"/>
              <a:t>E</a:t>
            </a:r>
            <a:r>
              <a:rPr lang="en-GB" dirty="0"/>
              <a:t>stablish project </a:t>
            </a:r>
            <a:r>
              <a:rPr lang="en-GB" dirty="0" smtClean="0"/>
              <a:t>team</a:t>
            </a:r>
            <a:r>
              <a:rPr lang="tr-TR" dirty="0" smtClean="0"/>
              <a:t> at TOBB</a:t>
            </a:r>
          </a:p>
          <a:p>
            <a:pPr>
              <a:buClrTx/>
              <a:buSzPct val="100000"/>
            </a:pPr>
            <a:endParaRPr lang="tr-TR" dirty="0" smtClean="0"/>
          </a:p>
          <a:p>
            <a:pPr>
              <a:buClrTx/>
              <a:buSzPct val="100000"/>
            </a:pPr>
            <a:r>
              <a:rPr lang="tr-TR" dirty="0"/>
              <a:t>E</a:t>
            </a:r>
            <a:r>
              <a:rPr lang="en-GB" dirty="0"/>
              <a:t>stablish project team</a:t>
            </a:r>
            <a:r>
              <a:rPr lang="tr-TR" dirty="0"/>
              <a:t> at </a:t>
            </a:r>
            <a:r>
              <a:rPr lang="tr-TR" dirty="0" smtClean="0"/>
              <a:t>12 partner chambers</a:t>
            </a:r>
            <a:endParaRPr lang="tr-TR" dirty="0"/>
          </a:p>
          <a:p>
            <a:endParaRPr lang="tr-TR" dirty="0"/>
          </a:p>
          <a:p>
            <a:endParaRPr lang="en-GB" dirty="0">
              <a:latin typeface="Cambria" panose="02040503050406030204" pitchFamily="18" charset="0"/>
            </a:endParaRPr>
          </a:p>
          <a:p>
            <a:endParaRPr lang="tr-TR" b="1" dirty="0" smtClean="0"/>
          </a:p>
          <a:p>
            <a:pPr marL="0" indent="0">
              <a:buNone/>
            </a:pPr>
            <a:endParaRPr lang="tr-TR" dirty="0"/>
          </a:p>
        </p:txBody>
      </p:sp>
      <p:sp>
        <p:nvSpPr>
          <p:cNvPr id="2" name="Slayt Numarası Yer Tutucusu 1"/>
          <p:cNvSpPr>
            <a:spLocks noGrp="1"/>
          </p:cNvSpPr>
          <p:nvPr>
            <p:ph type="sldNum" sz="quarter" idx="12"/>
          </p:nvPr>
        </p:nvSpPr>
        <p:spPr/>
        <p:txBody>
          <a:bodyPr/>
          <a:lstStyle/>
          <a:p>
            <a:fld id="{13AF967F-37FB-49E9-BACA-2CAFCE53F953}" type="slidenum">
              <a:rPr lang="tr-TR" smtClean="0"/>
              <a:pPr/>
              <a:t>6</a:t>
            </a:fld>
            <a:endParaRPr lang="tr-TR"/>
          </a:p>
        </p:txBody>
      </p:sp>
      <p:pic>
        <p:nvPicPr>
          <p:cNvPr id="5" name="Resim 4" descr="https://www.tobb.org.tr/Resimler/Logolar/logoeng.pn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1560" y="279018"/>
            <a:ext cx="805815" cy="805815"/>
          </a:xfrm>
          <a:prstGeom prst="rect">
            <a:avLst/>
          </a:prstGeom>
          <a:noFill/>
          <a:ln>
            <a:noFill/>
          </a:ln>
        </p:spPr>
      </p:pic>
      <p:pic>
        <p:nvPicPr>
          <p:cNvPr id="6" name="Resim 5" descr="Avrupa Birliği Türkiye Delegasyonu"/>
          <p:cNvPicPr/>
          <p:nvPr/>
        </p:nvPicPr>
        <p:blipFill>
          <a:blip r:embed="rId4">
            <a:extLst>
              <a:ext uri="{28A0092B-C50C-407E-A947-70E740481C1C}">
                <a14:useLocalDpi xmlns:a14="http://schemas.microsoft.com/office/drawing/2010/main" val="0"/>
              </a:ext>
            </a:extLst>
          </a:blip>
          <a:srcRect/>
          <a:stretch>
            <a:fillRect/>
          </a:stretch>
        </p:blipFill>
        <p:spPr bwMode="auto">
          <a:xfrm>
            <a:off x="7452321" y="329184"/>
            <a:ext cx="1051179" cy="685038"/>
          </a:xfrm>
          <a:prstGeom prst="rect">
            <a:avLst/>
          </a:prstGeom>
          <a:noFill/>
          <a:ln>
            <a:noFill/>
          </a:ln>
        </p:spPr>
      </p:pic>
    </p:spTree>
    <p:extLst>
      <p:ext uri="{BB962C8B-B14F-4D97-AF65-F5344CB8AC3E}">
        <p14:creationId xmlns:p14="http://schemas.microsoft.com/office/powerpoint/2010/main" val="5323541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67544" y="1108669"/>
            <a:ext cx="8229600" cy="5344668"/>
          </a:xfrm>
        </p:spPr>
        <p:txBody>
          <a:bodyPr>
            <a:normAutofit/>
          </a:bodyPr>
          <a:lstStyle/>
          <a:p>
            <a:pPr marL="0" indent="0">
              <a:buNone/>
            </a:pPr>
            <a:endParaRPr lang="tr-TR" sz="2000" b="1" dirty="0" smtClean="0">
              <a:latin typeface="Cambria" panose="02040503050406030204" pitchFamily="18" charset="0"/>
            </a:endParaRPr>
          </a:p>
          <a:p>
            <a:pPr marL="0" indent="0">
              <a:buNone/>
            </a:pPr>
            <a:endParaRPr lang="en-GB" sz="2000" b="1" dirty="0" smtClean="0">
              <a:latin typeface="Cambria" panose="02040503050406030204" pitchFamily="18" charset="0"/>
            </a:endParaRPr>
          </a:p>
          <a:p>
            <a:pPr marL="548640" lvl="2" indent="0">
              <a:buNone/>
            </a:pPr>
            <a:r>
              <a:rPr lang="tr-TR" sz="2400" b="1" dirty="0" smtClean="0">
                <a:solidFill>
                  <a:srgbClr val="0070C0"/>
                </a:solidFill>
              </a:rPr>
              <a:t>ACTIVITY II: </a:t>
            </a:r>
            <a:r>
              <a:rPr lang="en-GB" sz="2400" b="1" dirty="0">
                <a:solidFill>
                  <a:srgbClr val="0070C0"/>
                </a:solidFill>
              </a:rPr>
              <a:t>Labour Market Needs Analysis </a:t>
            </a:r>
            <a:endParaRPr lang="tr-TR" sz="2400" b="1" dirty="0" smtClean="0">
              <a:solidFill>
                <a:srgbClr val="0070C0"/>
              </a:solidFill>
            </a:endParaRPr>
          </a:p>
          <a:p>
            <a:endParaRPr lang="en-GB" dirty="0" smtClean="0">
              <a:latin typeface="Cambria" panose="02040503050406030204" pitchFamily="18" charset="0"/>
            </a:endParaRPr>
          </a:p>
          <a:p>
            <a:pPr>
              <a:spcBef>
                <a:spcPts val="0"/>
              </a:spcBef>
              <a:buClrTx/>
              <a:buSzTx/>
              <a:defRPr/>
            </a:pPr>
            <a:r>
              <a:rPr lang="tr-TR" sz="2000" dirty="0" err="1"/>
              <a:t>Desk</a:t>
            </a:r>
            <a:r>
              <a:rPr lang="tr-TR" sz="2000" dirty="0"/>
              <a:t> </a:t>
            </a:r>
            <a:r>
              <a:rPr lang="tr-TR" sz="2000" dirty="0" err="1" smtClean="0"/>
              <a:t>research</a:t>
            </a:r>
            <a:endParaRPr lang="tr-TR" sz="2000" dirty="0" smtClean="0"/>
          </a:p>
          <a:p>
            <a:pPr marL="0" indent="0">
              <a:spcBef>
                <a:spcPts val="0"/>
              </a:spcBef>
              <a:buClrTx/>
              <a:buSzTx/>
              <a:buNone/>
              <a:defRPr/>
            </a:pPr>
            <a:endParaRPr lang="tr-TR" sz="2000" dirty="0"/>
          </a:p>
          <a:p>
            <a:pPr>
              <a:buClrTx/>
            </a:pPr>
            <a:r>
              <a:rPr lang="en-GB" sz="2000" dirty="0"/>
              <a:t>Field </a:t>
            </a:r>
            <a:r>
              <a:rPr lang="en-GB" sz="2000" dirty="0" smtClean="0"/>
              <a:t>stud</a:t>
            </a:r>
            <a:r>
              <a:rPr lang="tr-TR" sz="2000" dirty="0" err="1" smtClean="0"/>
              <a:t>ies</a:t>
            </a:r>
            <a:r>
              <a:rPr lang="en-GB" sz="2000" dirty="0" smtClean="0"/>
              <a:t> </a:t>
            </a:r>
            <a:r>
              <a:rPr lang="en-GB" sz="2000" dirty="0"/>
              <a:t>for </a:t>
            </a:r>
            <a:r>
              <a:rPr lang="tr-TR" sz="2000" dirty="0" err="1" smtClean="0"/>
              <a:t>demand</a:t>
            </a:r>
            <a:r>
              <a:rPr lang="en-GB" sz="2000" dirty="0" smtClean="0"/>
              <a:t> side</a:t>
            </a:r>
            <a:r>
              <a:rPr lang="tr-TR" sz="2000" dirty="0" smtClean="0"/>
              <a:t> </a:t>
            </a:r>
            <a:r>
              <a:rPr lang="tr-TR" sz="2000" dirty="0" err="1" smtClean="0"/>
              <a:t>and</a:t>
            </a:r>
            <a:r>
              <a:rPr lang="tr-TR" sz="2000" dirty="0" smtClean="0"/>
              <a:t> </a:t>
            </a:r>
            <a:r>
              <a:rPr lang="tr-TR" sz="2000" dirty="0" err="1" smtClean="0"/>
              <a:t>supply</a:t>
            </a:r>
            <a:r>
              <a:rPr lang="tr-TR" sz="2000" dirty="0" smtClean="0"/>
              <a:t> </a:t>
            </a:r>
            <a:r>
              <a:rPr lang="tr-TR" sz="2000" dirty="0" err="1" smtClean="0"/>
              <a:t>side</a:t>
            </a:r>
            <a:r>
              <a:rPr lang="tr-TR" sz="2000" dirty="0" smtClean="0"/>
              <a:t> </a:t>
            </a:r>
            <a:r>
              <a:rPr lang="en-GB" sz="2000" dirty="0" smtClean="0"/>
              <a:t>of </a:t>
            </a:r>
            <a:r>
              <a:rPr lang="en-GB" sz="2000" dirty="0"/>
              <a:t>the labour market </a:t>
            </a:r>
            <a:endParaRPr lang="tr-TR" sz="2000" dirty="0" smtClean="0"/>
          </a:p>
          <a:p>
            <a:pPr marL="0" indent="0">
              <a:buClrTx/>
              <a:buNone/>
            </a:pPr>
            <a:endParaRPr lang="tr-TR" sz="2000" dirty="0"/>
          </a:p>
          <a:p>
            <a:pPr>
              <a:spcBef>
                <a:spcPts val="0"/>
              </a:spcBef>
              <a:buClrTx/>
              <a:buSzTx/>
              <a:defRPr/>
            </a:pPr>
            <a:r>
              <a:rPr lang="tr-TR" sz="2000" dirty="0" smtClean="0"/>
              <a:t>T</a:t>
            </a:r>
            <a:r>
              <a:rPr lang="en-GB" sz="2000" dirty="0"/>
              <a:t>raining pool of vocational </a:t>
            </a:r>
            <a:r>
              <a:rPr lang="en-GB" sz="2000" dirty="0" smtClean="0"/>
              <a:t>programmes</a:t>
            </a:r>
            <a:endParaRPr lang="tr-TR" sz="2000" dirty="0" smtClean="0"/>
          </a:p>
          <a:p>
            <a:pPr marL="0" indent="0">
              <a:spcBef>
                <a:spcPts val="0"/>
              </a:spcBef>
              <a:buClrTx/>
              <a:buSzTx/>
              <a:buNone/>
              <a:defRPr/>
            </a:pPr>
            <a:endParaRPr lang="tr-TR" sz="2000" dirty="0"/>
          </a:p>
        </p:txBody>
      </p:sp>
      <p:sp>
        <p:nvSpPr>
          <p:cNvPr id="2" name="Slayt Numarası Yer Tutucusu 1"/>
          <p:cNvSpPr>
            <a:spLocks noGrp="1"/>
          </p:cNvSpPr>
          <p:nvPr>
            <p:ph type="sldNum" sz="quarter" idx="12"/>
          </p:nvPr>
        </p:nvSpPr>
        <p:spPr/>
        <p:txBody>
          <a:bodyPr/>
          <a:lstStyle/>
          <a:p>
            <a:fld id="{13AF967F-37FB-49E9-BACA-2CAFCE53F953}" type="slidenum">
              <a:rPr lang="tr-TR" smtClean="0"/>
              <a:pPr/>
              <a:t>7</a:t>
            </a:fld>
            <a:endParaRPr lang="tr-TR"/>
          </a:p>
        </p:txBody>
      </p:sp>
      <p:pic>
        <p:nvPicPr>
          <p:cNvPr id="5" name="Resim 4" descr="https://www.tobb.org.tr/Resimler/Logolar/logoeng.pn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3528" y="302853"/>
            <a:ext cx="805815" cy="805815"/>
          </a:xfrm>
          <a:prstGeom prst="rect">
            <a:avLst/>
          </a:prstGeom>
          <a:noFill/>
          <a:ln>
            <a:noFill/>
          </a:ln>
        </p:spPr>
      </p:pic>
      <p:pic>
        <p:nvPicPr>
          <p:cNvPr id="6" name="Resim 5" descr="Avrupa Birliği Türkiye Delegasyonu"/>
          <p:cNvPicPr/>
          <p:nvPr/>
        </p:nvPicPr>
        <p:blipFill>
          <a:blip r:embed="rId4">
            <a:extLst>
              <a:ext uri="{28A0092B-C50C-407E-A947-70E740481C1C}">
                <a14:useLocalDpi xmlns:a14="http://schemas.microsoft.com/office/drawing/2010/main" val="0"/>
              </a:ext>
            </a:extLst>
          </a:blip>
          <a:srcRect/>
          <a:stretch>
            <a:fillRect/>
          </a:stretch>
        </p:blipFill>
        <p:spPr bwMode="auto">
          <a:xfrm>
            <a:off x="7452321" y="329184"/>
            <a:ext cx="1051179" cy="685038"/>
          </a:xfrm>
          <a:prstGeom prst="rect">
            <a:avLst/>
          </a:prstGeom>
          <a:noFill/>
          <a:ln>
            <a:noFill/>
          </a:ln>
        </p:spPr>
      </p:pic>
    </p:spTree>
    <p:extLst>
      <p:ext uri="{BB962C8B-B14F-4D97-AF65-F5344CB8AC3E}">
        <p14:creationId xmlns:p14="http://schemas.microsoft.com/office/powerpoint/2010/main" val="1535982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67544" y="764704"/>
            <a:ext cx="8229600" cy="5822107"/>
          </a:xfrm>
        </p:spPr>
        <p:txBody>
          <a:bodyPr>
            <a:normAutofit/>
          </a:bodyPr>
          <a:lstStyle/>
          <a:p>
            <a:pPr marL="0" indent="0">
              <a:buNone/>
            </a:pPr>
            <a:endParaRPr lang="en-GB" sz="2000" b="1" dirty="0" smtClean="0">
              <a:latin typeface="Cambria" panose="02040503050406030204" pitchFamily="18" charset="0"/>
            </a:endParaRPr>
          </a:p>
          <a:p>
            <a:pPr marL="0" indent="0">
              <a:buNone/>
            </a:pPr>
            <a:r>
              <a:rPr lang="tr-TR" b="1" dirty="0" smtClean="0"/>
              <a:t>	</a:t>
            </a:r>
            <a:r>
              <a:rPr lang="tr-TR" b="1" dirty="0" smtClean="0">
                <a:solidFill>
                  <a:srgbClr val="0070C0"/>
                </a:solidFill>
              </a:rPr>
              <a:t>ACTIVITY III: </a:t>
            </a:r>
            <a:r>
              <a:rPr lang="en-GB" b="1" dirty="0" smtClean="0">
                <a:solidFill>
                  <a:srgbClr val="0070C0"/>
                </a:solidFill>
              </a:rPr>
              <a:t>Profile-Making </a:t>
            </a:r>
            <a:endParaRPr lang="tr-TR" b="1" dirty="0">
              <a:solidFill>
                <a:srgbClr val="0070C0"/>
              </a:solidFill>
            </a:endParaRPr>
          </a:p>
          <a:p>
            <a:pPr marL="274320" lvl="1" indent="0">
              <a:buNone/>
            </a:pPr>
            <a:endParaRPr lang="tr-TR" dirty="0" smtClean="0"/>
          </a:p>
          <a:p>
            <a:pPr lvl="1">
              <a:buClrTx/>
              <a:buSzPct val="100000"/>
            </a:pPr>
            <a:r>
              <a:rPr lang="tr-TR" dirty="0" smtClean="0"/>
              <a:t>A</a:t>
            </a:r>
            <a:r>
              <a:rPr lang="en-GB" dirty="0" err="1" smtClean="0"/>
              <a:t>nnounce</a:t>
            </a:r>
            <a:r>
              <a:rPr lang="en-GB" dirty="0" smtClean="0"/>
              <a:t> </a:t>
            </a:r>
            <a:r>
              <a:rPr lang="tr-TR" dirty="0" err="1" smtClean="0"/>
              <a:t>the</a:t>
            </a:r>
            <a:r>
              <a:rPr lang="tr-TR" dirty="0" smtClean="0"/>
              <a:t> </a:t>
            </a:r>
            <a:r>
              <a:rPr lang="tr-TR" dirty="0" err="1" smtClean="0"/>
              <a:t>project</a:t>
            </a:r>
            <a:r>
              <a:rPr lang="en-GB" dirty="0" smtClean="0"/>
              <a:t> </a:t>
            </a:r>
            <a:r>
              <a:rPr lang="en-GB" dirty="0"/>
              <a:t>through Chambers and carry out public relations campaign to effectively </a:t>
            </a:r>
            <a:r>
              <a:rPr lang="tr-TR" dirty="0" err="1" smtClean="0"/>
              <a:t>disseminate</a:t>
            </a:r>
            <a:r>
              <a:rPr lang="tr-TR" dirty="0" smtClean="0"/>
              <a:t> </a:t>
            </a:r>
            <a:r>
              <a:rPr lang="tr-TR" dirty="0" err="1" smtClean="0"/>
              <a:t>the</a:t>
            </a:r>
            <a:r>
              <a:rPr lang="tr-TR" dirty="0" smtClean="0"/>
              <a:t> </a:t>
            </a:r>
            <a:r>
              <a:rPr lang="en-GB" dirty="0" smtClean="0"/>
              <a:t>project </a:t>
            </a:r>
            <a:r>
              <a:rPr lang="en-GB" dirty="0"/>
              <a:t>activities</a:t>
            </a:r>
            <a:r>
              <a:rPr lang="en-GB" dirty="0" smtClean="0"/>
              <a:t>;</a:t>
            </a:r>
            <a:endParaRPr lang="tr-TR" dirty="0" smtClean="0"/>
          </a:p>
          <a:p>
            <a:pPr marL="274320" lvl="1" indent="0">
              <a:buClrTx/>
              <a:buSzPct val="100000"/>
              <a:buNone/>
            </a:pPr>
            <a:r>
              <a:rPr lang="en-GB" dirty="0" smtClean="0"/>
              <a:t> </a:t>
            </a:r>
            <a:endParaRPr lang="tr-TR" dirty="0" smtClean="0"/>
          </a:p>
          <a:p>
            <a:pPr lvl="1">
              <a:buClrTx/>
              <a:buSzPct val="100000"/>
            </a:pPr>
            <a:r>
              <a:rPr lang="tr-TR" dirty="0" smtClean="0"/>
              <a:t>S</a:t>
            </a:r>
            <a:r>
              <a:rPr lang="en-GB" dirty="0" smtClean="0"/>
              <a:t>elect S</a:t>
            </a:r>
            <a:r>
              <a:rPr lang="tr-TR" dirty="0" err="1" smtClean="0"/>
              <a:t>uTPs</a:t>
            </a:r>
            <a:r>
              <a:rPr lang="tr-TR" dirty="0" smtClean="0"/>
              <a:t> (%65)</a:t>
            </a:r>
            <a:r>
              <a:rPr lang="en-GB" dirty="0" smtClean="0"/>
              <a:t> </a:t>
            </a:r>
            <a:r>
              <a:rPr lang="tr-TR" dirty="0" err="1" smtClean="0"/>
              <a:t>and</a:t>
            </a:r>
            <a:r>
              <a:rPr lang="tr-TR" dirty="0" smtClean="0"/>
              <a:t> </a:t>
            </a:r>
            <a:r>
              <a:rPr lang="tr-TR" dirty="0" err="1" smtClean="0"/>
              <a:t>host</a:t>
            </a:r>
            <a:r>
              <a:rPr lang="tr-TR" dirty="0" smtClean="0"/>
              <a:t> </a:t>
            </a:r>
            <a:r>
              <a:rPr lang="tr-TR" dirty="0" err="1" smtClean="0"/>
              <a:t>community</a:t>
            </a:r>
            <a:r>
              <a:rPr lang="tr-TR" dirty="0" smtClean="0"/>
              <a:t> </a:t>
            </a:r>
            <a:r>
              <a:rPr lang="tr-TR" dirty="0" err="1" smtClean="0"/>
              <a:t>members</a:t>
            </a:r>
            <a:r>
              <a:rPr lang="tr-TR" dirty="0" smtClean="0"/>
              <a:t> (%35) </a:t>
            </a:r>
            <a:r>
              <a:rPr lang="en-GB" dirty="0" smtClean="0"/>
              <a:t>to </a:t>
            </a:r>
            <a:r>
              <a:rPr lang="en-GB" dirty="0"/>
              <a:t>participate in project </a:t>
            </a:r>
            <a:r>
              <a:rPr lang="en-GB" dirty="0" smtClean="0"/>
              <a:t>activities</a:t>
            </a:r>
            <a:endParaRPr lang="en-GB" sz="2400" dirty="0" smtClean="0">
              <a:latin typeface="Cambria" panose="02040503050406030204" pitchFamily="18" charset="0"/>
            </a:endParaRPr>
          </a:p>
          <a:p>
            <a:pPr marL="0" indent="0">
              <a:buNone/>
            </a:pPr>
            <a:endParaRPr lang="tr-TR" dirty="0"/>
          </a:p>
          <a:p>
            <a:pPr marL="0" indent="0">
              <a:buNone/>
            </a:pPr>
            <a:endParaRPr lang="tr-TR" dirty="0"/>
          </a:p>
        </p:txBody>
      </p:sp>
      <p:sp>
        <p:nvSpPr>
          <p:cNvPr id="2" name="Slayt Numarası Yer Tutucusu 1"/>
          <p:cNvSpPr>
            <a:spLocks noGrp="1"/>
          </p:cNvSpPr>
          <p:nvPr>
            <p:ph type="sldNum" sz="quarter" idx="12"/>
          </p:nvPr>
        </p:nvSpPr>
        <p:spPr/>
        <p:txBody>
          <a:bodyPr/>
          <a:lstStyle/>
          <a:p>
            <a:fld id="{13AF967F-37FB-49E9-BACA-2CAFCE53F953}" type="slidenum">
              <a:rPr lang="tr-TR" smtClean="0"/>
              <a:pPr/>
              <a:t>8</a:t>
            </a:fld>
            <a:endParaRPr lang="tr-TR"/>
          </a:p>
        </p:txBody>
      </p:sp>
      <p:pic>
        <p:nvPicPr>
          <p:cNvPr id="5" name="Resim 4" descr="https://www.tobb.org.tr/Resimler/Logolar/logoeng.pn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7544" y="361796"/>
            <a:ext cx="805815" cy="805815"/>
          </a:xfrm>
          <a:prstGeom prst="rect">
            <a:avLst/>
          </a:prstGeom>
          <a:noFill/>
          <a:ln>
            <a:noFill/>
          </a:ln>
        </p:spPr>
      </p:pic>
      <p:pic>
        <p:nvPicPr>
          <p:cNvPr id="6" name="Resim 5" descr="Avrupa Birliği Türkiye Delegasyonu"/>
          <p:cNvPicPr/>
          <p:nvPr/>
        </p:nvPicPr>
        <p:blipFill>
          <a:blip r:embed="rId4">
            <a:extLst>
              <a:ext uri="{28A0092B-C50C-407E-A947-70E740481C1C}">
                <a14:useLocalDpi xmlns:a14="http://schemas.microsoft.com/office/drawing/2010/main" val="0"/>
              </a:ext>
            </a:extLst>
          </a:blip>
          <a:srcRect/>
          <a:stretch>
            <a:fillRect/>
          </a:stretch>
        </p:blipFill>
        <p:spPr bwMode="auto">
          <a:xfrm>
            <a:off x="7452321" y="329184"/>
            <a:ext cx="1051179" cy="685038"/>
          </a:xfrm>
          <a:prstGeom prst="rect">
            <a:avLst/>
          </a:prstGeom>
          <a:noFill/>
          <a:ln>
            <a:noFill/>
          </a:ln>
        </p:spPr>
      </p:pic>
    </p:spTree>
    <p:extLst>
      <p:ext uri="{BB962C8B-B14F-4D97-AF65-F5344CB8AC3E}">
        <p14:creationId xmlns:p14="http://schemas.microsoft.com/office/powerpoint/2010/main" val="36058021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67544" y="764704"/>
            <a:ext cx="8229600" cy="5822107"/>
          </a:xfrm>
        </p:spPr>
        <p:txBody>
          <a:bodyPr>
            <a:normAutofit/>
          </a:bodyPr>
          <a:lstStyle/>
          <a:p>
            <a:pPr marL="0" indent="0">
              <a:buNone/>
            </a:pPr>
            <a:endParaRPr lang="en-GB" sz="2000" b="1" dirty="0" smtClean="0">
              <a:latin typeface="Cambria" panose="02040503050406030204" pitchFamily="18" charset="0"/>
            </a:endParaRPr>
          </a:p>
          <a:p>
            <a:pPr marL="0" indent="0">
              <a:buNone/>
            </a:pPr>
            <a:r>
              <a:rPr lang="tr-TR" b="1" dirty="0" smtClean="0"/>
              <a:t>	</a:t>
            </a:r>
            <a:r>
              <a:rPr lang="tr-TR" b="1" dirty="0" smtClean="0">
                <a:solidFill>
                  <a:srgbClr val="0070C0"/>
                </a:solidFill>
              </a:rPr>
              <a:t>ACTIVITY IV: </a:t>
            </a:r>
            <a:r>
              <a:rPr lang="en-GB" b="1" dirty="0">
                <a:solidFill>
                  <a:srgbClr val="0070C0"/>
                </a:solidFill>
              </a:rPr>
              <a:t>Testing and Certification </a:t>
            </a:r>
            <a:endParaRPr lang="tr-TR" b="1" dirty="0" smtClean="0">
              <a:solidFill>
                <a:srgbClr val="0070C0"/>
              </a:solidFill>
            </a:endParaRPr>
          </a:p>
          <a:p>
            <a:pPr marL="274320" lvl="1" indent="0">
              <a:buNone/>
            </a:pPr>
            <a:endParaRPr lang="tr-TR" b="1" dirty="0">
              <a:solidFill>
                <a:srgbClr val="0070C0"/>
              </a:solidFill>
            </a:endParaRPr>
          </a:p>
          <a:p>
            <a:pPr lvl="1">
              <a:buFont typeface="Wingdings" panose="05000000000000000000" pitchFamily="2" charset="2"/>
              <a:buChar char="§"/>
            </a:pPr>
            <a:r>
              <a:rPr lang="tr-TR" dirty="0" smtClean="0"/>
              <a:t>P</a:t>
            </a:r>
            <a:r>
              <a:rPr lang="en-GB" dirty="0" err="1" smtClean="0"/>
              <a:t>repare</a:t>
            </a:r>
            <a:r>
              <a:rPr lang="en-GB" dirty="0" smtClean="0"/>
              <a:t> </a:t>
            </a:r>
            <a:r>
              <a:rPr lang="tr-TR" dirty="0" err="1" smtClean="0"/>
              <a:t>orientation</a:t>
            </a:r>
            <a:r>
              <a:rPr lang="tr-TR" dirty="0" smtClean="0"/>
              <a:t> </a:t>
            </a:r>
            <a:r>
              <a:rPr lang="en-GB" dirty="0" smtClean="0"/>
              <a:t>programme</a:t>
            </a:r>
            <a:r>
              <a:rPr lang="tr-TR" dirty="0" smtClean="0"/>
              <a:t>s</a:t>
            </a:r>
            <a:r>
              <a:rPr lang="en-GB" dirty="0" smtClean="0"/>
              <a:t> </a:t>
            </a:r>
            <a:r>
              <a:rPr lang="en-GB" dirty="0"/>
              <a:t>at voluntary </a:t>
            </a:r>
            <a:r>
              <a:rPr lang="en-GB" dirty="0" smtClean="0"/>
              <a:t>companies</a:t>
            </a:r>
            <a:endParaRPr lang="tr-TR" dirty="0" smtClean="0"/>
          </a:p>
          <a:p>
            <a:pPr marL="274320" lvl="1" indent="0">
              <a:buNone/>
            </a:pPr>
            <a:endParaRPr lang="tr-TR" dirty="0" smtClean="0"/>
          </a:p>
          <a:p>
            <a:pPr lvl="1">
              <a:buFont typeface="Wingdings" panose="05000000000000000000" pitchFamily="2" charset="2"/>
              <a:buChar char="§"/>
            </a:pPr>
            <a:r>
              <a:rPr lang="tr-TR" dirty="0" smtClean="0"/>
              <a:t>I</a:t>
            </a:r>
            <a:r>
              <a:rPr lang="en-GB" dirty="0" err="1" smtClean="0"/>
              <a:t>dentify</a:t>
            </a:r>
            <a:r>
              <a:rPr lang="en-GB" dirty="0" smtClean="0"/>
              <a:t> Authorised </a:t>
            </a:r>
            <a:r>
              <a:rPr lang="en-GB" dirty="0"/>
              <a:t>Certification </a:t>
            </a:r>
            <a:r>
              <a:rPr lang="en-GB" dirty="0" smtClean="0"/>
              <a:t>Bodies</a:t>
            </a:r>
            <a:endParaRPr lang="tr-TR" dirty="0" smtClean="0"/>
          </a:p>
          <a:p>
            <a:pPr marL="274320" lvl="1" indent="0">
              <a:buNone/>
            </a:pPr>
            <a:endParaRPr lang="tr-TR" dirty="0" smtClean="0"/>
          </a:p>
          <a:p>
            <a:pPr lvl="1">
              <a:buFont typeface="Wingdings" panose="05000000000000000000" pitchFamily="2" charset="2"/>
              <a:buChar char="§"/>
            </a:pPr>
            <a:r>
              <a:rPr lang="tr-TR" dirty="0" smtClean="0"/>
              <a:t>T</a:t>
            </a:r>
            <a:r>
              <a:rPr lang="en-GB" dirty="0" err="1" smtClean="0"/>
              <a:t>ranslate</a:t>
            </a:r>
            <a:r>
              <a:rPr lang="en-GB" dirty="0" smtClean="0"/>
              <a:t> </a:t>
            </a:r>
            <a:r>
              <a:rPr lang="en-GB" dirty="0"/>
              <a:t>vocational standards and test material into Arabic; </a:t>
            </a:r>
            <a:endParaRPr lang="tr-TR" dirty="0" smtClean="0"/>
          </a:p>
          <a:p>
            <a:pPr marL="274320" lvl="1" indent="0">
              <a:buNone/>
            </a:pPr>
            <a:endParaRPr lang="tr-TR" dirty="0" smtClean="0"/>
          </a:p>
          <a:p>
            <a:pPr lvl="1">
              <a:buFont typeface="Wingdings" panose="05000000000000000000" pitchFamily="2" charset="2"/>
              <a:buChar char="§"/>
            </a:pPr>
            <a:r>
              <a:rPr lang="tr-TR" dirty="0" smtClean="0"/>
              <a:t>T</a:t>
            </a:r>
            <a:r>
              <a:rPr lang="en-GB" dirty="0" err="1" smtClean="0"/>
              <a:t>est</a:t>
            </a:r>
            <a:r>
              <a:rPr lang="en-GB" dirty="0" smtClean="0"/>
              <a:t> </a:t>
            </a:r>
            <a:r>
              <a:rPr lang="en-GB" dirty="0"/>
              <a:t>and certify S</a:t>
            </a:r>
            <a:r>
              <a:rPr lang="tr-TR" dirty="0" err="1" smtClean="0"/>
              <a:t>uTPs</a:t>
            </a:r>
            <a:endParaRPr lang="tr-TR" dirty="0" smtClean="0"/>
          </a:p>
          <a:p>
            <a:pPr marL="274320" lvl="1" indent="0">
              <a:buNone/>
            </a:pPr>
            <a:endParaRPr lang="tr-TR" dirty="0"/>
          </a:p>
          <a:p>
            <a:endParaRPr lang="en-GB" sz="2400" dirty="0" smtClean="0">
              <a:latin typeface="Cambria" panose="02040503050406030204" pitchFamily="18" charset="0"/>
            </a:endParaRPr>
          </a:p>
          <a:p>
            <a:pPr marL="0" indent="0">
              <a:buNone/>
            </a:pPr>
            <a:endParaRPr lang="tr-TR" dirty="0"/>
          </a:p>
          <a:p>
            <a:pPr marL="0" indent="0">
              <a:buNone/>
            </a:pPr>
            <a:endParaRPr lang="tr-TR" dirty="0"/>
          </a:p>
        </p:txBody>
      </p:sp>
      <p:sp>
        <p:nvSpPr>
          <p:cNvPr id="2" name="Slayt Numarası Yer Tutucusu 1"/>
          <p:cNvSpPr>
            <a:spLocks noGrp="1"/>
          </p:cNvSpPr>
          <p:nvPr>
            <p:ph type="sldNum" sz="quarter" idx="12"/>
          </p:nvPr>
        </p:nvSpPr>
        <p:spPr/>
        <p:txBody>
          <a:bodyPr/>
          <a:lstStyle/>
          <a:p>
            <a:fld id="{13AF967F-37FB-49E9-BACA-2CAFCE53F953}" type="slidenum">
              <a:rPr lang="tr-TR" smtClean="0"/>
              <a:pPr/>
              <a:t>9</a:t>
            </a:fld>
            <a:endParaRPr lang="tr-TR"/>
          </a:p>
        </p:txBody>
      </p:sp>
      <p:pic>
        <p:nvPicPr>
          <p:cNvPr id="5" name="Resim 4" descr="https://www.tobb.org.tr/Resimler/Logolar/logoeng.pn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3528" y="304865"/>
            <a:ext cx="805815" cy="805815"/>
          </a:xfrm>
          <a:prstGeom prst="rect">
            <a:avLst/>
          </a:prstGeom>
          <a:noFill/>
          <a:ln>
            <a:noFill/>
          </a:ln>
        </p:spPr>
      </p:pic>
      <p:pic>
        <p:nvPicPr>
          <p:cNvPr id="6" name="Resim 5" descr="Avrupa Birliği Türkiye Delegasyonu"/>
          <p:cNvPicPr/>
          <p:nvPr/>
        </p:nvPicPr>
        <p:blipFill>
          <a:blip r:embed="rId4">
            <a:extLst>
              <a:ext uri="{28A0092B-C50C-407E-A947-70E740481C1C}">
                <a14:useLocalDpi xmlns:a14="http://schemas.microsoft.com/office/drawing/2010/main" val="0"/>
              </a:ext>
            </a:extLst>
          </a:blip>
          <a:srcRect/>
          <a:stretch>
            <a:fillRect/>
          </a:stretch>
        </p:blipFill>
        <p:spPr bwMode="auto">
          <a:xfrm>
            <a:off x="7452321" y="329184"/>
            <a:ext cx="1051179" cy="685038"/>
          </a:xfrm>
          <a:prstGeom prst="rect">
            <a:avLst/>
          </a:prstGeom>
          <a:noFill/>
          <a:ln>
            <a:noFill/>
          </a:ln>
        </p:spPr>
      </p:pic>
    </p:spTree>
    <p:extLst>
      <p:ext uri="{BB962C8B-B14F-4D97-AF65-F5344CB8AC3E}">
        <p14:creationId xmlns:p14="http://schemas.microsoft.com/office/powerpoint/2010/main" val="10301260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67544" y="764704"/>
            <a:ext cx="8229600" cy="5822107"/>
          </a:xfrm>
        </p:spPr>
        <p:txBody>
          <a:bodyPr>
            <a:normAutofit/>
          </a:bodyPr>
          <a:lstStyle/>
          <a:p>
            <a:pPr marL="0" indent="0">
              <a:buNone/>
            </a:pPr>
            <a:endParaRPr lang="en-GB" sz="2000" b="1" dirty="0" smtClean="0">
              <a:latin typeface="Cambria" panose="02040503050406030204" pitchFamily="18" charset="0"/>
            </a:endParaRPr>
          </a:p>
          <a:p>
            <a:pPr marL="274320" lvl="1" indent="0">
              <a:buNone/>
            </a:pPr>
            <a:r>
              <a:rPr lang="tr-TR" sz="2400" b="1" dirty="0" smtClean="0">
                <a:solidFill>
                  <a:srgbClr val="0070C0"/>
                </a:solidFill>
              </a:rPr>
              <a:t>ACTIVITY V: </a:t>
            </a:r>
            <a:r>
              <a:rPr lang="en-GB" sz="2400" b="1" dirty="0" smtClean="0">
                <a:solidFill>
                  <a:srgbClr val="0070C0"/>
                </a:solidFill>
              </a:rPr>
              <a:t>Matchmaking </a:t>
            </a:r>
            <a:endParaRPr lang="tr-TR" sz="2400" b="1" dirty="0" smtClean="0">
              <a:solidFill>
                <a:srgbClr val="0070C0"/>
              </a:solidFill>
            </a:endParaRPr>
          </a:p>
          <a:p>
            <a:endParaRPr lang="tr-TR" dirty="0" smtClean="0"/>
          </a:p>
          <a:p>
            <a:pPr lvl="1">
              <a:buClr>
                <a:schemeClr val="tx1"/>
              </a:buClr>
              <a:buSzPct val="100000"/>
            </a:pPr>
            <a:r>
              <a:rPr lang="tr-TR" dirty="0" smtClean="0"/>
              <a:t>M</a:t>
            </a:r>
            <a:r>
              <a:rPr lang="en-GB" dirty="0" err="1" smtClean="0"/>
              <a:t>atch</a:t>
            </a:r>
            <a:r>
              <a:rPr lang="en-GB" dirty="0" smtClean="0"/>
              <a:t> </a:t>
            </a:r>
            <a:r>
              <a:rPr lang="en-GB" dirty="0"/>
              <a:t>companies and S</a:t>
            </a:r>
            <a:r>
              <a:rPr lang="tr-TR" dirty="0" err="1" smtClean="0"/>
              <a:t>uTPs</a:t>
            </a:r>
            <a:r>
              <a:rPr lang="en-GB" dirty="0" smtClean="0"/>
              <a:t> </a:t>
            </a:r>
            <a:r>
              <a:rPr lang="en-GB" dirty="0"/>
              <a:t>at events called “speed dating </a:t>
            </a:r>
            <a:r>
              <a:rPr lang="en-GB" dirty="0" smtClean="0"/>
              <a:t>days”</a:t>
            </a:r>
            <a:endParaRPr lang="tr-TR" dirty="0" smtClean="0"/>
          </a:p>
          <a:p>
            <a:pPr marL="274320" lvl="1" indent="0">
              <a:buClr>
                <a:schemeClr val="tx1"/>
              </a:buClr>
              <a:buSzPct val="100000"/>
              <a:buNone/>
            </a:pPr>
            <a:endParaRPr lang="tr-TR" dirty="0" smtClean="0"/>
          </a:p>
          <a:p>
            <a:pPr lvl="1">
              <a:buClr>
                <a:schemeClr val="tx1"/>
              </a:buClr>
              <a:buSzPct val="100000"/>
            </a:pPr>
            <a:r>
              <a:rPr lang="tr-TR" dirty="0" smtClean="0"/>
              <a:t>D</a:t>
            </a:r>
            <a:r>
              <a:rPr lang="en-GB" dirty="0" err="1" smtClean="0"/>
              <a:t>evelop</a:t>
            </a:r>
            <a:r>
              <a:rPr lang="en-GB" dirty="0" smtClean="0"/>
              <a:t> </a:t>
            </a:r>
            <a:r>
              <a:rPr lang="en-GB" dirty="0"/>
              <a:t>financial incentives for companies who employ certified </a:t>
            </a:r>
            <a:r>
              <a:rPr lang="tr-TR" dirty="0" smtClean="0"/>
              <a:t>SuTPs</a:t>
            </a:r>
            <a:r>
              <a:rPr lang="en-GB" dirty="0" smtClean="0"/>
              <a:t> </a:t>
            </a:r>
            <a:r>
              <a:rPr lang="en-GB" dirty="0"/>
              <a:t>for </a:t>
            </a:r>
            <a:r>
              <a:rPr lang="tr-TR" dirty="0" err="1" smtClean="0"/>
              <a:t>approximately</a:t>
            </a:r>
            <a:r>
              <a:rPr lang="en-GB" dirty="0" smtClean="0"/>
              <a:t> </a:t>
            </a:r>
            <a:r>
              <a:rPr lang="tr-TR" dirty="0" smtClean="0"/>
              <a:t>6 </a:t>
            </a:r>
            <a:r>
              <a:rPr lang="tr-TR" dirty="0" err="1" smtClean="0"/>
              <a:t>months</a:t>
            </a:r>
            <a:r>
              <a:rPr lang="en-GB" dirty="0" smtClean="0"/>
              <a:t>;</a:t>
            </a:r>
            <a:endParaRPr lang="tr-TR" dirty="0" smtClean="0"/>
          </a:p>
          <a:p>
            <a:pPr marL="274320" lvl="1" indent="0">
              <a:buClr>
                <a:schemeClr val="tx1"/>
              </a:buClr>
              <a:buSzPct val="100000"/>
              <a:buNone/>
            </a:pPr>
            <a:r>
              <a:rPr lang="en-GB" dirty="0" smtClean="0"/>
              <a:t> </a:t>
            </a:r>
            <a:endParaRPr lang="tr-TR" dirty="0" smtClean="0"/>
          </a:p>
          <a:p>
            <a:pPr lvl="1">
              <a:buClr>
                <a:schemeClr val="tx1"/>
              </a:buClr>
              <a:buSzPct val="100000"/>
            </a:pPr>
            <a:r>
              <a:rPr lang="tr-TR" dirty="0" smtClean="0"/>
              <a:t>P</a:t>
            </a:r>
            <a:r>
              <a:rPr lang="en-GB" dirty="0" err="1" smtClean="0"/>
              <a:t>rovide</a:t>
            </a:r>
            <a:r>
              <a:rPr lang="en-GB" dirty="0" smtClean="0"/>
              <a:t> </a:t>
            </a:r>
            <a:r>
              <a:rPr lang="en-GB" dirty="0"/>
              <a:t>consultancy to companies who want to employ </a:t>
            </a:r>
            <a:r>
              <a:rPr lang="en-GB" dirty="0" smtClean="0"/>
              <a:t>S</a:t>
            </a:r>
            <a:r>
              <a:rPr lang="tr-TR" dirty="0" err="1" smtClean="0"/>
              <a:t>uTPs</a:t>
            </a:r>
            <a:r>
              <a:rPr lang="en-GB" dirty="0" smtClean="0"/>
              <a:t>.</a:t>
            </a:r>
            <a:endParaRPr lang="tr-TR" dirty="0" smtClean="0"/>
          </a:p>
          <a:p>
            <a:pPr marL="274320" lvl="1" indent="0">
              <a:buClr>
                <a:schemeClr val="tx1"/>
              </a:buClr>
              <a:buSzPct val="100000"/>
              <a:buNone/>
            </a:pPr>
            <a:endParaRPr lang="tr-TR" dirty="0" smtClean="0"/>
          </a:p>
          <a:p>
            <a:pPr lvl="1">
              <a:buClr>
                <a:schemeClr val="tx1"/>
              </a:buClr>
              <a:buSzPct val="100000"/>
            </a:pPr>
            <a:r>
              <a:rPr lang="en-GB" dirty="0"/>
              <a:t>Turkish language training</a:t>
            </a:r>
            <a:endParaRPr lang="tr-TR" dirty="0"/>
          </a:p>
          <a:p>
            <a:pPr lvl="1">
              <a:buClr>
                <a:schemeClr val="tx1"/>
              </a:buClr>
              <a:buSzPct val="100000"/>
            </a:pPr>
            <a:endParaRPr lang="tr-TR" dirty="0"/>
          </a:p>
          <a:p>
            <a:endParaRPr lang="en-GB" sz="2000" dirty="0" smtClean="0">
              <a:latin typeface="Cambria" panose="02040503050406030204" pitchFamily="18" charset="0"/>
            </a:endParaRPr>
          </a:p>
          <a:p>
            <a:pPr marL="0" indent="0">
              <a:buNone/>
            </a:pPr>
            <a:endParaRPr lang="tr-TR" sz="2000" dirty="0"/>
          </a:p>
          <a:p>
            <a:pPr marL="0" indent="0">
              <a:buNone/>
            </a:pPr>
            <a:endParaRPr lang="tr-TR" dirty="0"/>
          </a:p>
        </p:txBody>
      </p:sp>
      <p:sp>
        <p:nvSpPr>
          <p:cNvPr id="2" name="Slayt Numarası Yer Tutucusu 1"/>
          <p:cNvSpPr>
            <a:spLocks noGrp="1"/>
          </p:cNvSpPr>
          <p:nvPr>
            <p:ph type="sldNum" sz="quarter" idx="12"/>
          </p:nvPr>
        </p:nvSpPr>
        <p:spPr/>
        <p:txBody>
          <a:bodyPr/>
          <a:lstStyle/>
          <a:p>
            <a:fld id="{13AF967F-37FB-49E9-BACA-2CAFCE53F953}" type="slidenum">
              <a:rPr lang="tr-TR" smtClean="0"/>
              <a:pPr/>
              <a:t>10</a:t>
            </a:fld>
            <a:endParaRPr lang="tr-TR"/>
          </a:p>
        </p:txBody>
      </p:sp>
      <p:pic>
        <p:nvPicPr>
          <p:cNvPr id="5" name="Resim 4" descr="https://www.tobb.org.tr/Resimler/Logolar/logoeng.pn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2275" y="311631"/>
            <a:ext cx="805815" cy="805815"/>
          </a:xfrm>
          <a:prstGeom prst="rect">
            <a:avLst/>
          </a:prstGeom>
          <a:noFill/>
          <a:ln>
            <a:noFill/>
          </a:ln>
        </p:spPr>
      </p:pic>
      <p:pic>
        <p:nvPicPr>
          <p:cNvPr id="6" name="Resim 5" descr="Avrupa Birliği Türkiye Delegasyonu"/>
          <p:cNvPicPr/>
          <p:nvPr/>
        </p:nvPicPr>
        <p:blipFill>
          <a:blip r:embed="rId4">
            <a:extLst>
              <a:ext uri="{28A0092B-C50C-407E-A947-70E740481C1C}">
                <a14:useLocalDpi xmlns:a14="http://schemas.microsoft.com/office/drawing/2010/main" val="0"/>
              </a:ext>
            </a:extLst>
          </a:blip>
          <a:srcRect/>
          <a:stretch>
            <a:fillRect/>
          </a:stretch>
        </p:blipFill>
        <p:spPr bwMode="auto">
          <a:xfrm>
            <a:off x="7452321" y="329184"/>
            <a:ext cx="1051179" cy="685038"/>
          </a:xfrm>
          <a:prstGeom prst="rect">
            <a:avLst/>
          </a:prstGeom>
          <a:noFill/>
          <a:ln>
            <a:noFill/>
          </a:ln>
        </p:spPr>
      </p:pic>
    </p:spTree>
    <p:extLst>
      <p:ext uri="{BB962C8B-B14F-4D97-AF65-F5344CB8AC3E}">
        <p14:creationId xmlns:p14="http://schemas.microsoft.com/office/powerpoint/2010/main" val="36326431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67544" y="764704"/>
            <a:ext cx="8229600" cy="5822107"/>
          </a:xfrm>
        </p:spPr>
        <p:txBody>
          <a:bodyPr>
            <a:normAutofit/>
          </a:bodyPr>
          <a:lstStyle/>
          <a:p>
            <a:pPr marL="0" indent="0">
              <a:buNone/>
            </a:pPr>
            <a:endParaRPr lang="en-GB" sz="2000" b="1" dirty="0" smtClean="0">
              <a:latin typeface="Cambria" panose="02040503050406030204" pitchFamily="18" charset="0"/>
            </a:endParaRPr>
          </a:p>
          <a:p>
            <a:pPr marL="274320" lvl="1" indent="0">
              <a:buNone/>
            </a:pPr>
            <a:r>
              <a:rPr lang="tr-TR" sz="2400" b="1" dirty="0" smtClean="0">
                <a:solidFill>
                  <a:srgbClr val="0070C0"/>
                </a:solidFill>
              </a:rPr>
              <a:t>ACTIVITY VI: </a:t>
            </a:r>
            <a:r>
              <a:rPr lang="tr-TR" sz="2400" b="1" dirty="0" err="1" smtClean="0">
                <a:solidFill>
                  <a:srgbClr val="0070C0"/>
                </a:solidFill>
              </a:rPr>
              <a:t>Capacity</a:t>
            </a:r>
            <a:r>
              <a:rPr lang="tr-TR" sz="2400" b="1" dirty="0" smtClean="0">
                <a:solidFill>
                  <a:srgbClr val="0070C0"/>
                </a:solidFill>
              </a:rPr>
              <a:t> </a:t>
            </a:r>
            <a:r>
              <a:rPr lang="tr-TR" sz="2400" b="1" dirty="0" err="1" smtClean="0">
                <a:solidFill>
                  <a:srgbClr val="0070C0"/>
                </a:solidFill>
              </a:rPr>
              <a:t>Building</a:t>
            </a:r>
            <a:r>
              <a:rPr lang="tr-TR" sz="2400" b="1" dirty="0" smtClean="0">
                <a:solidFill>
                  <a:srgbClr val="0070C0"/>
                </a:solidFill>
              </a:rPr>
              <a:t> </a:t>
            </a:r>
            <a:r>
              <a:rPr lang="tr-TR" sz="2400" b="1" dirty="0" err="1" smtClean="0">
                <a:solidFill>
                  <a:srgbClr val="0070C0"/>
                </a:solidFill>
              </a:rPr>
              <a:t>for</a:t>
            </a:r>
            <a:r>
              <a:rPr lang="tr-TR" sz="2400" b="1" dirty="0" smtClean="0">
                <a:solidFill>
                  <a:srgbClr val="0070C0"/>
                </a:solidFill>
              </a:rPr>
              <a:t> </a:t>
            </a:r>
            <a:r>
              <a:rPr lang="tr-TR" sz="2400" b="1" dirty="0" err="1" smtClean="0">
                <a:solidFill>
                  <a:srgbClr val="0070C0"/>
                </a:solidFill>
              </a:rPr>
              <a:t>local</a:t>
            </a:r>
            <a:r>
              <a:rPr lang="tr-TR" sz="2400" b="1" dirty="0" smtClean="0">
                <a:solidFill>
                  <a:srgbClr val="0070C0"/>
                </a:solidFill>
              </a:rPr>
              <a:t> </a:t>
            </a:r>
            <a:r>
              <a:rPr lang="tr-TR" sz="2400" b="1" dirty="0" err="1" smtClean="0">
                <a:solidFill>
                  <a:srgbClr val="0070C0"/>
                </a:solidFill>
              </a:rPr>
              <a:t>chambers</a:t>
            </a:r>
            <a:r>
              <a:rPr lang="tr-TR" sz="2400" b="1" dirty="0" smtClean="0">
                <a:solidFill>
                  <a:srgbClr val="0070C0"/>
                </a:solidFill>
              </a:rPr>
              <a:t> </a:t>
            </a:r>
            <a:r>
              <a:rPr lang="tr-TR" sz="2400" b="1" dirty="0" err="1" smtClean="0">
                <a:solidFill>
                  <a:srgbClr val="0070C0"/>
                </a:solidFill>
              </a:rPr>
              <a:t>and</a:t>
            </a:r>
            <a:r>
              <a:rPr lang="tr-TR" sz="2400" b="1" dirty="0" smtClean="0">
                <a:solidFill>
                  <a:srgbClr val="0070C0"/>
                </a:solidFill>
              </a:rPr>
              <a:t> </a:t>
            </a:r>
            <a:r>
              <a:rPr lang="tr-TR" sz="2400" b="1" dirty="0" err="1" smtClean="0">
                <a:solidFill>
                  <a:srgbClr val="0070C0"/>
                </a:solidFill>
              </a:rPr>
              <a:t>companies</a:t>
            </a:r>
            <a:r>
              <a:rPr lang="en-GB" sz="2400" b="1" dirty="0" smtClean="0">
                <a:solidFill>
                  <a:srgbClr val="0070C0"/>
                </a:solidFill>
              </a:rPr>
              <a:t> </a:t>
            </a:r>
            <a:endParaRPr lang="tr-TR" sz="2400" b="1" dirty="0" smtClean="0">
              <a:solidFill>
                <a:srgbClr val="0070C0"/>
              </a:solidFill>
            </a:endParaRPr>
          </a:p>
          <a:p>
            <a:endParaRPr lang="tr-TR" dirty="0" smtClean="0"/>
          </a:p>
          <a:p>
            <a:pPr lvl="1">
              <a:buClr>
                <a:schemeClr val="tx1"/>
              </a:buClr>
              <a:buSzPct val="100000"/>
            </a:pPr>
            <a:r>
              <a:rPr lang="en-GB" dirty="0" smtClean="0"/>
              <a:t>Design </a:t>
            </a:r>
            <a:r>
              <a:rPr lang="en-GB" dirty="0"/>
              <a:t>and development of an online information centre</a:t>
            </a:r>
            <a:r>
              <a:rPr lang="en-GB" dirty="0" smtClean="0"/>
              <a:t> </a:t>
            </a:r>
            <a:endParaRPr lang="tr-TR" dirty="0" smtClean="0"/>
          </a:p>
          <a:p>
            <a:pPr marL="274320" lvl="1" indent="0">
              <a:buClr>
                <a:schemeClr val="tx1"/>
              </a:buClr>
              <a:buSzPct val="100000"/>
              <a:buNone/>
            </a:pPr>
            <a:endParaRPr lang="tr-TR" dirty="0" smtClean="0"/>
          </a:p>
          <a:p>
            <a:pPr lvl="1">
              <a:buClr>
                <a:schemeClr val="tx1"/>
              </a:buClr>
              <a:buSzPct val="100000"/>
            </a:pPr>
            <a:r>
              <a:rPr lang="en-GB" dirty="0"/>
              <a:t>In-house trainings for local project team </a:t>
            </a:r>
            <a:r>
              <a:rPr lang="en-GB" dirty="0" smtClean="0"/>
              <a:t>experts</a:t>
            </a:r>
            <a:endParaRPr lang="tr-TR" dirty="0" smtClean="0"/>
          </a:p>
          <a:p>
            <a:pPr marL="274320" lvl="1" indent="0">
              <a:buClr>
                <a:schemeClr val="tx1"/>
              </a:buClr>
              <a:buSzPct val="100000"/>
              <a:buNone/>
            </a:pPr>
            <a:endParaRPr lang="tr-TR" dirty="0" smtClean="0"/>
          </a:p>
          <a:p>
            <a:pPr lvl="1"/>
            <a:r>
              <a:rPr lang="tr-TR" dirty="0" err="1" smtClean="0"/>
              <a:t>Study</a:t>
            </a:r>
            <a:r>
              <a:rPr lang="tr-TR" dirty="0" smtClean="0"/>
              <a:t> </a:t>
            </a:r>
            <a:r>
              <a:rPr lang="tr-TR" dirty="0" err="1" smtClean="0"/>
              <a:t>visit</a:t>
            </a:r>
            <a:r>
              <a:rPr lang="tr-TR" dirty="0" smtClean="0"/>
              <a:t> </a:t>
            </a:r>
            <a:r>
              <a:rPr lang="tr-TR" dirty="0" err="1" smtClean="0"/>
              <a:t>to</a:t>
            </a:r>
            <a:r>
              <a:rPr lang="tr-TR" dirty="0" smtClean="0"/>
              <a:t> Germany: </a:t>
            </a:r>
            <a:r>
              <a:rPr lang="tr-TR" dirty="0" err="1" smtClean="0"/>
              <a:t>activity</a:t>
            </a:r>
            <a:r>
              <a:rPr lang="tr-TR" dirty="0" smtClean="0"/>
              <a:t> </a:t>
            </a:r>
            <a:r>
              <a:rPr lang="tr-TR" dirty="0" err="1" smtClean="0"/>
              <a:t>for</a:t>
            </a:r>
            <a:r>
              <a:rPr lang="tr-TR" dirty="0" smtClean="0"/>
              <a:t> </a:t>
            </a:r>
            <a:r>
              <a:rPr lang="en-GB" dirty="0" smtClean="0"/>
              <a:t>learning </a:t>
            </a:r>
            <a:r>
              <a:rPr lang="en-GB" dirty="0"/>
              <a:t>from the experience of German Chambers in the context of integrating refugees into the economy.</a:t>
            </a:r>
            <a:endParaRPr lang="tr-TR" dirty="0"/>
          </a:p>
          <a:p>
            <a:pPr marL="274320" lvl="1" indent="0">
              <a:buClr>
                <a:schemeClr val="tx1"/>
              </a:buClr>
              <a:buSzPct val="100000"/>
              <a:buNone/>
            </a:pPr>
            <a:endParaRPr lang="tr-TR" dirty="0"/>
          </a:p>
          <a:p>
            <a:endParaRPr lang="en-GB" sz="2000" dirty="0" smtClean="0">
              <a:latin typeface="Cambria" panose="02040503050406030204" pitchFamily="18" charset="0"/>
            </a:endParaRPr>
          </a:p>
          <a:p>
            <a:pPr marL="0" indent="0">
              <a:buNone/>
            </a:pPr>
            <a:endParaRPr lang="tr-TR" sz="2000" dirty="0"/>
          </a:p>
          <a:p>
            <a:pPr marL="0" indent="0">
              <a:buNone/>
            </a:pPr>
            <a:endParaRPr lang="tr-TR" dirty="0"/>
          </a:p>
        </p:txBody>
      </p:sp>
      <p:sp>
        <p:nvSpPr>
          <p:cNvPr id="2" name="Slayt Numarası Yer Tutucusu 1"/>
          <p:cNvSpPr>
            <a:spLocks noGrp="1"/>
          </p:cNvSpPr>
          <p:nvPr>
            <p:ph type="sldNum" sz="quarter" idx="12"/>
          </p:nvPr>
        </p:nvSpPr>
        <p:spPr/>
        <p:txBody>
          <a:bodyPr/>
          <a:lstStyle/>
          <a:p>
            <a:fld id="{13AF967F-37FB-49E9-BACA-2CAFCE53F953}" type="slidenum">
              <a:rPr lang="tr-TR" smtClean="0"/>
              <a:pPr/>
              <a:t>11</a:t>
            </a:fld>
            <a:endParaRPr lang="tr-TR"/>
          </a:p>
        </p:txBody>
      </p:sp>
      <p:pic>
        <p:nvPicPr>
          <p:cNvPr id="5" name="Resim 4" descr="https://www.tobb.org.tr/Resimler/Logolar/logoeng.pn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2275" y="311631"/>
            <a:ext cx="805815" cy="805815"/>
          </a:xfrm>
          <a:prstGeom prst="rect">
            <a:avLst/>
          </a:prstGeom>
          <a:noFill/>
          <a:ln>
            <a:noFill/>
          </a:ln>
        </p:spPr>
      </p:pic>
      <p:pic>
        <p:nvPicPr>
          <p:cNvPr id="6" name="Resim 5" descr="Avrupa Birliği Türkiye Delegasyonu"/>
          <p:cNvPicPr/>
          <p:nvPr/>
        </p:nvPicPr>
        <p:blipFill>
          <a:blip r:embed="rId4">
            <a:extLst>
              <a:ext uri="{28A0092B-C50C-407E-A947-70E740481C1C}">
                <a14:useLocalDpi xmlns:a14="http://schemas.microsoft.com/office/drawing/2010/main" val="0"/>
              </a:ext>
            </a:extLst>
          </a:blip>
          <a:srcRect/>
          <a:stretch>
            <a:fillRect/>
          </a:stretch>
        </p:blipFill>
        <p:spPr bwMode="auto">
          <a:xfrm>
            <a:off x="7452321" y="329184"/>
            <a:ext cx="1051179" cy="685038"/>
          </a:xfrm>
          <a:prstGeom prst="rect">
            <a:avLst/>
          </a:prstGeom>
          <a:noFill/>
          <a:ln>
            <a:noFill/>
          </a:ln>
        </p:spPr>
      </p:pic>
    </p:spTree>
    <p:extLst>
      <p:ext uri="{BB962C8B-B14F-4D97-AF65-F5344CB8AC3E}">
        <p14:creationId xmlns:p14="http://schemas.microsoft.com/office/powerpoint/2010/main" val="9874561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layt Numarası Yer Tutucusu 2"/>
          <p:cNvSpPr>
            <a:spLocks noGrp="1"/>
          </p:cNvSpPr>
          <p:nvPr>
            <p:ph type="sldNum" sz="quarter" idx="12"/>
          </p:nvPr>
        </p:nvSpPr>
        <p:spPr/>
        <p:txBody>
          <a:bodyPr/>
          <a:lstStyle/>
          <a:p>
            <a:fld id="{13AF967F-37FB-49E9-BACA-2CAFCE53F953}" type="slidenum">
              <a:rPr lang="tr-TR" smtClean="0"/>
              <a:pPr/>
              <a:t>12</a:t>
            </a:fld>
            <a:endParaRPr lang="tr-TR"/>
          </a:p>
        </p:txBody>
      </p:sp>
      <p:pic>
        <p:nvPicPr>
          <p:cNvPr id="12"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82568" y="620688"/>
            <a:ext cx="1289232" cy="12892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Dikdörtgen 4"/>
          <p:cNvSpPr/>
          <p:nvPr/>
        </p:nvSpPr>
        <p:spPr>
          <a:xfrm>
            <a:off x="7175529" y="4446246"/>
            <a:ext cx="1806218" cy="998978"/>
          </a:xfrm>
          <a:prstGeom prst="rect">
            <a:avLst/>
          </a:prstGeom>
          <a:solidFill>
            <a:srgbClr val="99CCFF"/>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err="1" smtClean="0">
                <a:solidFill>
                  <a:schemeClr val="tx1"/>
                </a:solidFill>
              </a:rPr>
              <a:t>Turkish</a:t>
            </a:r>
            <a:r>
              <a:rPr lang="tr-TR" b="1" dirty="0" smtClean="0">
                <a:solidFill>
                  <a:schemeClr val="tx1"/>
                </a:solidFill>
              </a:rPr>
              <a:t> </a:t>
            </a:r>
            <a:r>
              <a:rPr lang="tr-TR" b="1" dirty="0" err="1" smtClean="0">
                <a:solidFill>
                  <a:schemeClr val="tx1"/>
                </a:solidFill>
              </a:rPr>
              <a:t>language</a:t>
            </a:r>
            <a:r>
              <a:rPr lang="tr-TR" b="1" dirty="0" smtClean="0">
                <a:solidFill>
                  <a:schemeClr val="tx1"/>
                </a:solidFill>
              </a:rPr>
              <a:t> </a:t>
            </a:r>
            <a:r>
              <a:rPr lang="tr-TR" b="1" dirty="0" err="1" smtClean="0">
                <a:solidFill>
                  <a:schemeClr val="tx1"/>
                </a:solidFill>
              </a:rPr>
              <a:t>courses</a:t>
            </a:r>
            <a:endParaRPr lang="tr-TR" b="1" dirty="0">
              <a:solidFill>
                <a:schemeClr val="tx1"/>
              </a:solidFill>
            </a:endParaRPr>
          </a:p>
        </p:txBody>
      </p:sp>
      <p:grpSp>
        <p:nvGrpSpPr>
          <p:cNvPr id="7" name="Grup 6"/>
          <p:cNvGrpSpPr/>
          <p:nvPr/>
        </p:nvGrpSpPr>
        <p:grpSpPr>
          <a:xfrm>
            <a:off x="1216094" y="4077072"/>
            <a:ext cx="1834708" cy="1368152"/>
            <a:chOff x="1323798" y="4077072"/>
            <a:chExt cx="1727003" cy="1155338"/>
          </a:xfrm>
        </p:grpSpPr>
        <p:sp>
          <p:nvSpPr>
            <p:cNvPr id="6" name="Dikdörtgen 5"/>
            <p:cNvSpPr/>
            <p:nvPr/>
          </p:nvSpPr>
          <p:spPr>
            <a:xfrm>
              <a:off x="1323798" y="4380162"/>
              <a:ext cx="1727003" cy="852248"/>
            </a:xfrm>
            <a:prstGeom prst="rect">
              <a:avLst/>
            </a:prstGeom>
            <a:solidFill>
              <a:srgbClr val="99CCFF"/>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400" b="1" dirty="0" err="1" smtClean="0">
                  <a:solidFill>
                    <a:schemeClr val="tx1"/>
                  </a:solidFill>
                </a:rPr>
                <a:t>Orientation</a:t>
              </a:r>
              <a:r>
                <a:rPr lang="tr-TR" sz="1400" b="1" dirty="0" smtClean="0">
                  <a:solidFill>
                    <a:schemeClr val="tx1"/>
                  </a:solidFill>
                </a:rPr>
                <a:t> </a:t>
              </a:r>
              <a:r>
                <a:rPr lang="tr-TR" sz="1400" b="1" dirty="0" err="1" smtClean="0">
                  <a:solidFill>
                    <a:schemeClr val="tx1"/>
                  </a:solidFill>
                </a:rPr>
                <a:t>programmes</a:t>
              </a:r>
              <a:r>
                <a:rPr lang="tr-TR" sz="1400" b="1" dirty="0" smtClean="0">
                  <a:solidFill>
                    <a:schemeClr val="tx1"/>
                  </a:solidFill>
                </a:rPr>
                <a:t> in </a:t>
              </a:r>
              <a:r>
                <a:rPr lang="tr-TR" sz="1400" b="1" dirty="0" err="1" smtClean="0">
                  <a:solidFill>
                    <a:schemeClr val="tx1"/>
                  </a:solidFill>
                </a:rPr>
                <a:t>the</a:t>
              </a:r>
              <a:r>
                <a:rPr lang="tr-TR" sz="1400" b="1" dirty="0" smtClean="0">
                  <a:solidFill>
                    <a:schemeClr val="tx1"/>
                  </a:solidFill>
                </a:rPr>
                <a:t> </a:t>
              </a:r>
              <a:r>
                <a:rPr lang="tr-TR" sz="1400" b="1" dirty="0" err="1" smtClean="0">
                  <a:solidFill>
                    <a:schemeClr val="tx1"/>
                  </a:solidFill>
                </a:rPr>
                <a:t>companies</a:t>
              </a:r>
              <a:r>
                <a:rPr lang="tr-TR" sz="1400" b="1" dirty="0" smtClean="0">
                  <a:solidFill>
                    <a:schemeClr val="tx1"/>
                  </a:solidFill>
                </a:rPr>
                <a:t> </a:t>
              </a:r>
            </a:p>
            <a:p>
              <a:pPr algn="ctr"/>
              <a:r>
                <a:rPr lang="tr-TR" sz="1400" b="1" dirty="0" smtClean="0">
                  <a:solidFill>
                    <a:schemeClr val="tx1"/>
                  </a:solidFill>
                </a:rPr>
                <a:t>(2 </a:t>
              </a:r>
              <a:r>
                <a:rPr lang="tr-TR" sz="1400" b="1" dirty="0" err="1" smtClean="0">
                  <a:solidFill>
                    <a:schemeClr val="tx1"/>
                  </a:solidFill>
                </a:rPr>
                <a:t>days</a:t>
              </a:r>
              <a:r>
                <a:rPr lang="tr-TR" b="1" dirty="0" smtClean="0">
                  <a:solidFill>
                    <a:schemeClr val="tx1"/>
                  </a:solidFill>
                </a:rPr>
                <a:t>)</a:t>
              </a:r>
              <a:endParaRPr lang="en-GB" b="1" dirty="0">
                <a:solidFill>
                  <a:schemeClr val="tx1"/>
                </a:solidFill>
              </a:endParaRPr>
            </a:p>
          </p:txBody>
        </p:sp>
        <p:sp>
          <p:nvSpPr>
            <p:cNvPr id="16" name="Aşağı Ok 15"/>
            <p:cNvSpPr/>
            <p:nvPr/>
          </p:nvSpPr>
          <p:spPr>
            <a:xfrm>
              <a:off x="2008205" y="4077072"/>
              <a:ext cx="331547" cy="266531"/>
            </a:xfrm>
            <a:prstGeom prst="downArrow">
              <a:avLst/>
            </a:prstGeom>
            <a:solidFill>
              <a:srgbClr val="99CC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pic>
        <p:nvPicPr>
          <p:cNvPr id="17" name="Picture 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84391" y="4343603"/>
            <a:ext cx="868873" cy="17248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31" name="Grup 30"/>
          <p:cNvGrpSpPr/>
          <p:nvPr/>
        </p:nvGrpSpPr>
        <p:grpSpPr>
          <a:xfrm>
            <a:off x="6133112" y="404664"/>
            <a:ext cx="1751256" cy="1870478"/>
            <a:chOff x="6133112" y="476672"/>
            <a:chExt cx="1751256" cy="1870478"/>
          </a:xfrm>
        </p:grpSpPr>
        <p:pic>
          <p:nvPicPr>
            <p:cNvPr id="10" name="Picture 6" descr="fabrika görseli ile ilgili görsel sonucu"/>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33112" y="476672"/>
              <a:ext cx="1751256" cy="1433490"/>
            </a:xfrm>
            <a:prstGeom prst="rect">
              <a:avLst/>
            </a:prstGeom>
            <a:noFill/>
            <a:extLst>
              <a:ext uri="{909E8E84-426E-40DD-AFC4-6F175D3DCCD1}">
                <a14:hiddenFill xmlns:a14="http://schemas.microsoft.com/office/drawing/2010/main">
                  <a:solidFill>
                    <a:srgbClr val="FFFFFF"/>
                  </a:solidFill>
                </a14:hiddenFill>
              </a:ext>
            </a:extLst>
          </p:spPr>
        </p:pic>
        <p:sp>
          <p:nvSpPr>
            <p:cNvPr id="20" name="Yukarı Ok 19"/>
            <p:cNvSpPr/>
            <p:nvPr/>
          </p:nvSpPr>
          <p:spPr>
            <a:xfrm>
              <a:off x="6838973" y="1930577"/>
              <a:ext cx="336556" cy="416573"/>
            </a:xfrm>
            <a:prstGeom prst="upArrow">
              <a:avLst/>
            </a:prstGeom>
            <a:solidFill>
              <a:srgbClr val="99CC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grpSp>
        <p:nvGrpSpPr>
          <p:cNvPr id="14" name="Grup 13"/>
          <p:cNvGrpSpPr/>
          <p:nvPr/>
        </p:nvGrpSpPr>
        <p:grpSpPr>
          <a:xfrm>
            <a:off x="2986204" y="4410960"/>
            <a:ext cx="2361467" cy="1034264"/>
            <a:chOff x="3122482" y="4410960"/>
            <a:chExt cx="2225189" cy="918953"/>
          </a:xfrm>
        </p:grpSpPr>
        <p:sp>
          <p:nvSpPr>
            <p:cNvPr id="8" name="Dikdörtgen 7"/>
            <p:cNvSpPr/>
            <p:nvPr/>
          </p:nvSpPr>
          <p:spPr>
            <a:xfrm>
              <a:off x="3521577" y="4410960"/>
              <a:ext cx="1826094" cy="918953"/>
            </a:xfrm>
            <a:prstGeom prst="rect">
              <a:avLst/>
            </a:prstGeom>
            <a:solidFill>
              <a:srgbClr val="99CCFF"/>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err="1" smtClean="0">
                  <a:solidFill>
                    <a:schemeClr val="tx1"/>
                  </a:solidFill>
                </a:rPr>
                <a:t>Testing</a:t>
              </a:r>
              <a:r>
                <a:rPr lang="tr-TR" b="1" dirty="0" smtClean="0">
                  <a:solidFill>
                    <a:schemeClr val="tx1"/>
                  </a:solidFill>
                </a:rPr>
                <a:t> </a:t>
              </a:r>
              <a:r>
                <a:rPr lang="tr-TR" b="1" dirty="0" err="1" smtClean="0">
                  <a:solidFill>
                    <a:schemeClr val="tx1"/>
                  </a:solidFill>
                </a:rPr>
                <a:t>and</a:t>
              </a:r>
              <a:r>
                <a:rPr lang="tr-TR" b="1" dirty="0" smtClean="0">
                  <a:solidFill>
                    <a:schemeClr val="tx1"/>
                  </a:solidFill>
                </a:rPr>
                <a:t> </a:t>
              </a:r>
              <a:r>
                <a:rPr lang="tr-TR" b="1" dirty="0" err="1" smtClean="0">
                  <a:solidFill>
                    <a:schemeClr val="tx1"/>
                  </a:solidFill>
                </a:rPr>
                <a:t>certification</a:t>
              </a:r>
              <a:endParaRPr lang="tr-TR" b="1" dirty="0" smtClean="0">
                <a:solidFill>
                  <a:schemeClr val="tx1"/>
                </a:solidFill>
              </a:endParaRPr>
            </a:p>
          </p:txBody>
        </p:sp>
        <p:sp>
          <p:nvSpPr>
            <p:cNvPr id="22" name="Sağ Ok 21"/>
            <p:cNvSpPr/>
            <p:nvPr/>
          </p:nvSpPr>
          <p:spPr>
            <a:xfrm>
              <a:off x="3122482" y="4653136"/>
              <a:ext cx="458695" cy="347868"/>
            </a:xfrm>
            <a:prstGeom prst="rightArrow">
              <a:avLst/>
            </a:prstGeom>
            <a:solidFill>
              <a:srgbClr val="99CC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sp>
        <p:nvSpPr>
          <p:cNvPr id="25" name="Bükülü Ok 24"/>
          <p:cNvSpPr/>
          <p:nvPr/>
        </p:nvSpPr>
        <p:spPr>
          <a:xfrm flipH="1">
            <a:off x="7105399" y="4733931"/>
            <a:ext cx="405808" cy="1774364"/>
          </a:xfrm>
          <a:prstGeom prst="bentArrow">
            <a:avLst/>
          </a:prstGeom>
          <a:solidFill>
            <a:srgbClr val="99CCFF"/>
          </a:solidFill>
          <a:scene3d>
            <a:camera prst="orthographicFront">
              <a:rot lat="0" lon="900001" rev="162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chemeClr val="tx1"/>
              </a:solidFill>
            </a:endParaRPr>
          </a:p>
        </p:txBody>
      </p:sp>
      <p:grpSp>
        <p:nvGrpSpPr>
          <p:cNvPr id="30" name="Grup 29"/>
          <p:cNvGrpSpPr/>
          <p:nvPr/>
        </p:nvGrpSpPr>
        <p:grpSpPr>
          <a:xfrm>
            <a:off x="4541911" y="2348880"/>
            <a:ext cx="4727669" cy="1536563"/>
            <a:chOff x="4571999" y="2279675"/>
            <a:chExt cx="4727669" cy="1536563"/>
          </a:xfrm>
        </p:grpSpPr>
        <p:pic>
          <p:nvPicPr>
            <p:cNvPr id="18"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96903" y="2279675"/>
              <a:ext cx="1517553" cy="15365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4" name="Metin kutusu 23"/>
            <p:cNvSpPr txBox="1"/>
            <p:nvPr/>
          </p:nvSpPr>
          <p:spPr>
            <a:xfrm>
              <a:off x="4571999" y="3121804"/>
              <a:ext cx="1891973" cy="523220"/>
            </a:xfrm>
            <a:prstGeom prst="rect">
              <a:avLst/>
            </a:prstGeom>
            <a:noFill/>
          </p:spPr>
          <p:txBody>
            <a:bodyPr wrap="square" rtlCol="0">
              <a:spAutoFit/>
            </a:bodyPr>
            <a:lstStyle/>
            <a:p>
              <a:pPr algn="r">
                <a:tabLst>
                  <a:tab pos="3043238" algn="l"/>
                </a:tabLst>
              </a:pPr>
              <a:r>
                <a:rPr lang="tr-TR" sz="1400" b="1" i="1" dirty="0" err="1" smtClean="0"/>
                <a:t>Matchmaking</a:t>
              </a:r>
              <a:r>
                <a:rPr lang="tr-TR" sz="1400" b="1" i="1" dirty="0" smtClean="0"/>
                <a:t>+</a:t>
              </a:r>
            </a:p>
            <a:p>
              <a:pPr algn="r">
                <a:tabLst>
                  <a:tab pos="3043238" algn="l"/>
                </a:tabLst>
              </a:pPr>
              <a:r>
                <a:rPr lang="tr-TR" sz="1400" b="1" i="1" dirty="0" err="1" smtClean="0"/>
                <a:t>consultancy</a:t>
              </a:r>
              <a:endParaRPr lang="tr-TR" sz="1400" b="1" i="1" dirty="0" smtClean="0"/>
            </a:p>
          </p:txBody>
        </p:sp>
        <p:sp>
          <p:nvSpPr>
            <p:cNvPr id="28" name="Metin kutusu 27"/>
            <p:cNvSpPr txBox="1"/>
            <p:nvPr/>
          </p:nvSpPr>
          <p:spPr>
            <a:xfrm>
              <a:off x="7620000" y="3068960"/>
              <a:ext cx="1679668" cy="584775"/>
            </a:xfrm>
            <a:prstGeom prst="rect">
              <a:avLst/>
            </a:prstGeom>
            <a:noFill/>
          </p:spPr>
          <p:txBody>
            <a:bodyPr wrap="square" rtlCol="0">
              <a:spAutoFit/>
            </a:bodyPr>
            <a:lstStyle/>
            <a:p>
              <a:pPr algn="ctr">
                <a:tabLst>
                  <a:tab pos="3043238" algn="l"/>
                </a:tabLst>
              </a:pPr>
              <a:r>
                <a:rPr lang="tr-TR" sz="1600" b="1" i="1" dirty="0" err="1" smtClean="0">
                  <a:solidFill>
                    <a:srgbClr val="C00000"/>
                  </a:solidFill>
                  <a:effectLst>
                    <a:outerShdw blurRad="38100" dist="38100" dir="2700000" algn="tl">
                      <a:srgbClr val="000000">
                        <a:alpha val="43137"/>
                      </a:srgbClr>
                    </a:outerShdw>
                  </a:effectLst>
                </a:rPr>
                <a:t>Speed</a:t>
              </a:r>
              <a:r>
                <a:rPr lang="tr-TR" sz="1600" b="1" i="1" dirty="0" smtClean="0">
                  <a:solidFill>
                    <a:srgbClr val="C00000"/>
                  </a:solidFill>
                  <a:effectLst>
                    <a:outerShdw blurRad="38100" dist="38100" dir="2700000" algn="tl">
                      <a:srgbClr val="000000">
                        <a:alpha val="43137"/>
                      </a:srgbClr>
                    </a:outerShdw>
                  </a:effectLst>
                </a:rPr>
                <a:t> </a:t>
              </a:r>
              <a:r>
                <a:rPr lang="tr-TR" sz="1600" b="1" i="1" dirty="0" err="1" smtClean="0">
                  <a:solidFill>
                    <a:srgbClr val="C00000"/>
                  </a:solidFill>
                  <a:effectLst>
                    <a:outerShdw blurRad="38100" dist="38100" dir="2700000" algn="tl">
                      <a:srgbClr val="000000">
                        <a:alpha val="43137"/>
                      </a:srgbClr>
                    </a:outerShdw>
                  </a:effectLst>
                </a:rPr>
                <a:t>dating</a:t>
              </a:r>
              <a:r>
                <a:rPr lang="tr-TR" sz="1600" b="1" i="1" dirty="0" smtClean="0">
                  <a:solidFill>
                    <a:srgbClr val="C00000"/>
                  </a:solidFill>
                  <a:effectLst>
                    <a:outerShdw blurRad="38100" dist="38100" dir="2700000" algn="tl">
                      <a:srgbClr val="000000">
                        <a:alpha val="43137"/>
                      </a:srgbClr>
                    </a:outerShdw>
                  </a:effectLst>
                </a:rPr>
                <a:t> </a:t>
              </a:r>
              <a:r>
                <a:rPr lang="tr-TR" sz="1600" b="1" i="1" dirty="0" err="1" smtClean="0">
                  <a:solidFill>
                    <a:srgbClr val="C00000"/>
                  </a:solidFill>
                  <a:effectLst>
                    <a:outerShdw blurRad="38100" dist="38100" dir="2700000" algn="tl">
                      <a:srgbClr val="000000">
                        <a:alpha val="43137"/>
                      </a:srgbClr>
                    </a:outerShdw>
                  </a:effectLst>
                </a:rPr>
                <a:t>days</a:t>
              </a:r>
              <a:endParaRPr lang="tr-TR" sz="1600" b="1" i="1" dirty="0" smtClean="0">
                <a:solidFill>
                  <a:srgbClr val="C00000"/>
                </a:solidFill>
                <a:effectLst>
                  <a:outerShdw blurRad="38100" dist="38100" dir="2700000" algn="tl">
                    <a:srgbClr val="000000">
                      <a:alpha val="43137"/>
                    </a:srgbClr>
                  </a:outerShdw>
                </a:effectLst>
              </a:endParaRPr>
            </a:p>
          </p:txBody>
        </p:sp>
      </p:grpSp>
      <p:grpSp>
        <p:nvGrpSpPr>
          <p:cNvPr id="32" name="Grup 31"/>
          <p:cNvGrpSpPr/>
          <p:nvPr/>
        </p:nvGrpSpPr>
        <p:grpSpPr>
          <a:xfrm>
            <a:off x="251520" y="2008596"/>
            <a:ext cx="4582510" cy="2029719"/>
            <a:chOff x="251520" y="2008596"/>
            <a:chExt cx="4582510" cy="2029719"/>
          </a:xfrm>
        </p:grpSpPr>
        <p:grpSp>
          <p:nvGrpSpPr>
            <p:cNvPr id="2" name="Grup 1"/>
            <p:cNvGrpSpPr/>
            <p:nvPr/>
          </p:nvGrpSpPr>
          <p:grpSpPr>
            <a:xfrm>
              <a:off x="1216093" y="2268204"/>
              <a:ext cx="3617937" cy="1770111"/>
              <a:chOff x="1216093" y="2268204"/>
              <a:chExt cx="3617937" cy="1770111"/>
            </a:xfrm>
          </p:grpSpPr>
          <p:pic>
            <p:nvPicPr>
              <p:cNvPr id="11"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16093" y="2268204"/>
                <a:ext cx="1770111" cy="17701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1" name="Metin kutusu 20"/>
              <p:cNvSpPr txBox="1"/>
              <p:nvPr/>
            </p:nvSpPr>
            <p:spPr>
              <a:xfrm>
                <a:off x="2771800" y="3068960"/>
                <a:ext cx="2062230" cy="523220"/>
              </a:xfrm>
              <a:prstGeom prst="rect">
                <a:avLst/>
              </a:prstGeom>
              <a:noFill/>
            </p:spPr>
            <p:txBody>
              <a:bodyPr wrap="square" rtlCol="0">
                <a:spAutoFit/>
              </a:bodyPr>
              <a:lstStyle/>
              <a:p>
                <a:pPr>
                  <a:tabLst>
                    <a:tab pos="3043238" algn="l"/>
                  </a:tabLst>
                </a:pPr>
                <a:r>
                  <a:rPr lang="tr-TR" sz="1400" b="1" i="1" dirty="0" smtClean="0"/>
                  <a:t>Application</a:t>
                </a:r>
                <a:endParaRPr lang="en-GB" sz="1400" b="1" i="1" dirty="0"/>
              </a:p>
              <a:p>
                <a:pPr>
                  <a:tabLst>
                    <a:tab pos="3043238" algn="l"/>
                  </a:tabLst>
                </a:pPr>
                <a:r>
                  <a:rPr lang="tr-TR" sz="1400" b="1" i="1" dirty="0" smtClean="0"/>
                  <a:t>+ Profile </a:t>
                </a:r>
                <a:r>
                  <a:rPr lang="tr-TR" sz="1400" b="1" i="1" dirty="0" err="1" smtClean="0"/>
                  <a:t>Making</a:t>
                </a:r>
                <a:endParaRPr lang="en-GB" sz="1400" b="1" i="1" dirty="0"/>
              </a:p>
            </p:txBody>
          </p:sp>
        </p:grpSp>
        <p:sp>
          <p:nvSpPr>
            <p:cNvPr id="27" name="Metin kutusu 26"/>
            <p:cNvSpPr txBox="1"/>
            <p:nvPr/>
          </p:nvSpPr>
          <p:spPr>
            <a:xfrm>
              <a:off x="251520" y="2008596"/>
              <a:ext cx="1632254" cy="338554"/>
            </a:xfrm>
            <a:prstGeom prst="rect">
              <a:avLst/>
            </a:prstGeom>
            <a:noFill/>
          </p:spPr>
          <p:txBody>
            <a:bodyPr wrap="square" rtlCol="0">
              <a:spAutoFit/>
            </a:bodyPr>
            <a:lstStyle/>
            <a:p>
              <a:pPr algn="ctr">
                <a:tabLst>
                  <a:tab pos="3043238" algn="l"/>
                </a:tabLst>
              </a:pPr>
              <a:r>
                <a:rPr lang="tr-TR" sz="1600" b="1" i="1" dirty="0" smtClean="0">
                  <a:solidFill>
                    <a:srgbClr val="C00000"/>
                  </a:solidFill>
                  <a:effectLst>
                    <a:outerShdw blurRad="38100" dist="38100" dir="2700000" algn="tl">
                      <a:srgbClr val="000000">
                        <a:alpha val="43137"/>
                      </a:srgbClr>
                    </a:outerShdw>
                  </a:effectLst>
                </a:rPr>
                <a:t>APPLICATION</a:t>
              </a:r>
            </a:p>
          </p:txBody>
        </p:sp>
        <p:sp>
          <p:nvSpPr>
            <p:cNvPr id="4" name="Aşağı Ok 3"/>
            <p:cNvSpPr/>
            <p:nvPr/>
          </p:nvSpPr>
          <p:spPr>
            <a:xfrm>
              <a:off x="1936197" y="2035090"/>
              <a:ext cx="329902" cy="292197"/>
            </a:xfrm>
            <a:prstGeom prst="downArrow">
              <a:avLst/>
            </a:prstGeom>
            <a:solidFill>
              <a:srgbClr val="99CC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sp>
        <p:nvSpPr>
          <p:cNvPr id="34" name="Metin kutusu 33"/>
          <p:cNvSpPr txBox="1"/>
          <p:nvPr/>
        </p:nvSpPr>
        <p:spPr>
          <a:xfrm>
            <a:off x="208072" y="835516"/>
            <a:ext cx="1632254" cy="1077218"/>
          </a:xfrm>
          <a:prstGeom prst="rect">
            <a:avLst/>
          </a:prstGeom>
          <a:noFill/>
        </p:spPr>
        <p:txBody>
          <a:bodyPr wrap="square" rtlCol="0">
            <a:spAutoFit/>
          </a:bodyPr>
          <a:lstStyle/>
          <a:p>
            <a:pPr algn="ctr">
              <a:tabLst>
                <a:tab pos="3043238" algn="l"/>
              </a:tabLst>
            </a:pPr>
            <a:r>
              <a:rPr lang="tr-TR" sz="1600" b="1" i="1" dirty="0" smtClean="0">
                <a:solidFill>
                  <a:srgbClr val="C00000"/>
                </a:solidFill>
                <a:effectLst>
                  <a:outerShdw blurRad="38100" dist="38100" dir="2700000" algn="tl">
                    <a:srgbClr val="000000">
                      <a:alpha val="43137"/>
                    </a:srgbClr>
                  </a:outerShdw>
                </a:effectLst>
              </a:rPr>
              <a:t>LABOUR MARKET NEEDS ANALYSIS</a:t>
            </a:r>
          </a:p>
        </p:txBody>
      </p:sp>
      <p:sp>
        <p:nvSpPr>
          <p:cNvPr id="35" name="Metin kutusu 34"/>
          <p:cNvSpPr txBox="1"/>
          <p:nvPr/>
        </p:nvSpPr>
        <p:spPr>
          <a:xfrm>
            <a:off x="7305191" y="1842634"/>
            <a:ext cx="1679668" cy="338554"/>
          </a:xfrm>
          <a:prstGeom prst="rect">
            <a:avLst/>
          </a:prstGeom>
          <a:noFill/>
        </p:spPr>
        <p:txBody>
          <a:bodyPr wrap="square" rtlCol="0">
            <a:spAutoFit/>
          </a:bodyPr>
          <a:lstStyle/>
          <a:p>
            <a:pPr algn="ctr">
              <a:tabLst>
                <a:tab pos="3043238" algn="l"/>
              </a:tabLst>
            </a:pPr>
            <a:r>
              <a:rPr lang="tr-TR" sz="1600" b="1" i="1" dirty="0" err="1" smtClean="0">
                <a:solidFill>
                  <a:srgbClr val="C00000"/>
                </a:solidFill>
                <a:effectLst>
                  <a:outerShdw blurRad="38100" dist="38100" dir="2700000" algn="tl">
                    <a:srgbClr val="000000">
                      <a:alpha val="43137"/>
                    </a:srgbClr>
                  </a:outerShdw>
                </a:effectLst>
              </a:rPr>
              <a:t>Employment</a:t>
            </a:r>
            <a:endParaRPr lang="tr-TR" sz="1600" b="1" i="1" dirty="0" smtClean="0">
              <a:solidFill>
                <a:srgbClr val="C00000"/>
              </a:solidFill>
              <a:effectLst>
                <a:outerShdw blurRad="38100" dist="38100" dir="2700000" algn="tl">
                  <a:srgbClr val="000000">
                    <a:alpha val="43137"/>
                  </a:srgbClr>
                </a:outerShdw>
              </a:effectLst>
            </a:endParaRPr>
          </a:p>
        </p:txBody>
      </p:sp>
      <p:sp>
        <p:nvSpPr>
          <p:cNvPr id="36" name="Sağ Ok 35"/>
          <p:cNvSpPr/>
          <p:nvPr/>
        </p:nvSpPr>
        <p:spPr>
          <a:xfrm>
            <a:off x="5237341" y="4653136"/>
            <a:ext cx="486787" cy="391519"/>
          </a:xfrm>
          <a:prstGeom prst="rightArrow">
            <a:avLst/>
          </a:prstGeom>
          <a:solidFill>
            <a:srgbClr val="99CC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7" name="Sağ Ok 36"/>
          <p:cNvSpPr/>
          <p:nvPr/>
        </p:nvSpPr>
        <p:spPr>
          <a:xfrm rot="16200000">
            <a:off x="7044646" y="3908683"/>
            <a:ext cx="486787" cy="391519"/>
          </a:xfrm>
          <a:prstGeom prst="rightArrow">
            <a:avLst/>
          </a:prstGeom>
          <a:solidFill>
            <a:srgbClr val="99CC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23076173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randombar(horizont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randombar(horizontal)">
                                      <p:cBhvr>
                                        <p:cTn id="12" dur="500"/>
                                        <p:tgtEl>
                                          <p:spTgt spid="32"/>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randombar(horizont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randombar(horizontal)">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randombar(horizontal)">
                                      <p:cBhvr>
                                        <p:cTn id="27" dur="500"/>
                                        <p:tgtEl>
                                          <p:spTgt spid="25"/>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randombar(horizontal)">
                                      <p:cBhvr>
                                        <p:cTn id="3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Dikdörtgen 9"/>
          <p:cNvSpPr/>
          <p:nvPr/>
        </p:nvSpPr>
        <p:spPr>
          <a:xfrm>
            <a:off x="251520" y="3933056"/>
            <a:ext cx="8809420" cy="280831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aphicFrame>
        <p:nvGraphicFramePr>
          <p:cNvPr id="4" name="Diyagram 3"/>
          <p:cNvGraphicFramePr/>
          <p:nvPr>
            <p:extLst>
              <p:ext uri="{D42A27DB-BD31-4B8C-83A1-F6EECF244321}">
                <p14:modId xmlns:p14="http://schemas.microsoft.com/office/powerpoint/2010/main" val="445569109"/>
              </p:ext>
            </p:extLst>
          </p:nvPr>
        </p:nvGraphicFramePr>
        <p:xfrm>
          <a:off x="251520" y="388888"/>
          <a:ext cx="8568952" cy="43362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Dikdörtgen 1"/>
          <p:cNvSpPr/>
          <p:nvPr/>
        </p:nvSpPr>
        <p:spPr>
          <a:xfrm>
            <a:off x="3404294" y="5658145"/>
            <a:ext cx="1405362" cy="648072"/>
          </a:xfrm>
          <a:prstGeom prst="rect">
            <a:avLst/>
          </a:prstGeom>
          <a:solidFill>
            <a:schemeClr val="bg1"/>
          </a:solidFill>
          <a:ln w="9525">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050" b="1" dirty="0" smtClean="0">
                <a:solidFill>
                  <a:schemeClr val="tx1"/>
                </a:solidFill>
              </a:rPr>
              <a:t>AUTHORISED IMPLEMENTING BODIES</a:t>
            </a:r>
            <a:endParaRPr lang="tr-TR" sz="1050" b="1" dirty="0">
              <a:solidFill>
                <a:schemeClr val="tx1"/>
              </a:solidFill>
            </a:endParaRPr>
          </a:p>
        </p:txBody>
      </p:sp>
      <p:pic>
        <p:nvPicPr>
          <p:cNvPr id="1031" name="Picture 7" descr="Image result for işku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907704" y="5373216"/>
            <a:ext cx="913023" cy="504295"/>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4" name="Dikdörtgen 13"/>
          <p:cNvSpPr/>
          <p:nvPr/>
        </p:nvSpPr>
        <p:spPr>
          <a:xfrm>
            <a:off x="5076057" y="4326939"/>
            <a:ext cx="1440160" cy="599070"/>
          </a:xfrm>
          <a:prstGeom prst="rect">
            <a:avLst/>
          </a:prstGeom>
          <a:noFill/>
          <a:ln w="9525">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tr-TR" sz="2000" b="1" i="1" dirty="0" err="1" smtClean="0">
                <a:solidFill>
                  <a:schemeClr val="tx1"/>
                </a:solidFill>
              </a:rPr>
              <a:t>Chambers</a:t>
            </a:r>
            <a:endParaRPr lang="tr-TR" sz="2000" b="1" i="1" dirty="0">
              <a:solidFill>
                <a:schemeClr val="tx1"/>
              </a:solidFill>
            </a:endParaRPr>
          </a:p>
        </p:txBody>
      </p:sp>
      <p:sp>
        <p:nvSpPr>
          <p:cNvPr id="15" name="Dikdörtgen 14"/>
          <p:cNvSpPr/>
          <p:nvPr/>
        </p:nvSpPr>
        <p:spPr>
          <a:xfrm>
            <a:off x="7356530" y="4271610"/>
            <a:ext cx="1584176" cy="632913"/>
          </a:xfrm>
          <a:prstGeom prst="rect">
            <a:avLst/>
          </a:prstGeom>
          <a:solidFill>
            <a:schemeClr val="bg1"/>
          </a:solidFill>
          <a:ln w="9525">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tr-TR" sz="2000" b="1" i="1" dirty="0" err="1" smtClean="0">
                <a:solidFill>
                  <a:schemeClr val="tx1"/>
                </a:solidFill>
              </a:rPr>
              <a:t>Companies</a:t>
            </a:r>
            <a:endParaRPr lang="tr-TR" sz="2000" b="1" i="1" dirty="0">
              <a:solidFill>
                <a:schemeClr val="tx1"/>
              </a:solidFill>
            </a:endParaRPr>
          </a:p>
        </p:txBody>
      </p:sp>
      <p:pic>
        <p:nvPicPr>
          <p:cNvPr id="1032" name="Picture 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02989" y="4282456"/>
            <a:ext cx="1360699" cy="1054755"/>
          </a:xfrm>
          <a:prstGeom prst="rect">
            <a:avLst/>
          </a:prstGeom>
          <a:noFill/>
          <a:ln w="9525">
            <a:noFill/>
            <a:miter lim="800000"/>
            <a:headEnd/>
            <a:tailEnd/>
          </a:ln>
          <a:extLst>
            <a:ext uri="{909E8E84-426E-40DD-AFC4-6F175D3DCCD1}">
              <a14:hiddenFill xmlns:a14="http://schemas.microsoft.com/office/drawing/2010/main">
                <a:solidFill>
                  <a:schemeClr val="accent1"/>
                </a:solidFill>
              </a14:hiddenFill>
            </a:ext>
          </a:extLst>
        </p:spPr>
      </p:pic>
      <p:pic>
        <p:nvPicPr>
          <p:cNvPr id="1033" name="Picture 9"/>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839032" y="5893448"/>
            <a:ext cx="1080120" cy="666457"/>
          </a:xfrm>
          <a:prstGeom prst="rect">
            <a:avLst/>
          </a:prstGeom>
          <a:noFill/>
          <a:ln w="9525">
            <a:noFill/>
            <a:miter lim="800000"/>
            <a:headEnd/>
            <a:tailEnd/>
          </a:ln>
          <a:extLst>
            <a:ext uri="{909E8E84-426E-40DD-AFC4-6F175D3DCCD1}">
              <a14:hiddenFill xmlns:a14="http://schemas.microsoft.com/office/drawing/2010/main">
                <a:solidFill>
                  <a:schemeClr val="accent1"/>
                </a:solidFill>
              </a14:hiddenFill>
            </a:ext>
          </a:extLst>
        </p:spPr>
      </p:pic>
      <p:sp>
        <p:nvSpPr>
          <p:cNvPr id="24" name="Metin kutusu 23"/>
          <p:cNvSpPr txBox="1"/>
          <p:nvPr/>
        </p:nvSpPr>
        <p:spPr>
          <a:xfrm>
            <a:off x="274702" y="3933056"/>
            <a:ext cx="1999265" cy="338554"/>
          </a:xfrm>
          <a:prstGeom prst="rect">
            <a:avLst/>
          </a:prstGeom>
          <a:noFill/>
        </p:spPr>
        <p:txBody>
          <a:bodyPr wrap="none" rtlCol="0">
            <a:spAutoFit/>
          </a:bodyPr>
          <a:lstStyle/>
          <a:p>
            <a:r>
              <a:rPr lang="tr-TR" sz="1600" b="1" i="1" dirty="0" smtClean="0">
                <a:solidFill>
                  <a:srgbClr val="0070C0"/>
                </a:solidFill>
              </a:rPr>
              <a:t>Strategic </a:t>
            </a:r>
            <a:r>
              <a:rPr lang="tr-TR" sz="1600" b="1" i="1" dirty="0" err="1" smtClean="0">
                <a:solidFill>
                  <a:srgbClr val="0070C0"/>
                </a:solidFill>
              </a:rPr>
              <a:t>partners</a:t>
            </a:r>
            <a:r>
              <a:rPr lang="tr-TR" sz="1600" i="1" dirty="0" smtClean="0">
                <a:solidFill>
                  <a:srgbClr val="0070C0"/>
                </a:solidFill>
              </a:rPr>
              <a:t>:</a:t>
            </a:r>
            <a:endParaRPr lang="tr-TR" sz="1600" i="1" dirty="0">
              <a:solidFill>
                <a:srgbClr val="0070C0"/>
              </a:solidFill>
            </a:endParaRPr>
          </a:p>
        </p:txBody>
      </p:sp>
      <p:pic>
        <p:nvPicPr>
          <p:cNvPr id="7170" name="Picture 2" descr="\\sfilesrv\users\werner.gruber\Belgelerim\Resimlerim\çalışma-ve-sosyal-güvenlik.jp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979712" y="4326939"/>
            <a:ext cx="792088" cy="974269"/>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6" name="Picture 2" descr="Image result for milli eğitim bakanlığı"/>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671481" y="5910675"/>
            <a:ext cx="823713" cy="817745"/>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7" name="Picture 16" descr="Image result for hayatboyu öğrenme genel müdürlüğü"/>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639763" y="5318763"/>
            <a:ext cx="798210" cy="558748"/>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6" descr="Image result for bilim sanayi ve teknoloji bakanlığı logo"/>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5379550" y="5366713"/>
            <a:ext cx="967619" cy="913105"/>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9" name="Picture 10" descr="Image result for SGK logo"/>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7740352" y="5589718"/>
            <a:ext cx="959469" cy="719602"/>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30" name="Picture 8" descr="Image result for kosgeb logo"/>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6516216" y="5445224"/>
            <a:ext cx="854055" cy="756084"/>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9" name="Picture 2" descr="T.C. İçişleri Bakanlığı"/>
          <p:cNvPicPr/>
          <p:nvPr/>
        </p:nvPicPr>
        <p:blipFill>
          <a:blip r:embed="rId17">
            <a:extLst>
              <a:ext uri="{28A0092B-C50C-407E-A947-70E740481C1C}">
                <a14:useLocalDpi xmlns:a14="http://schemas.microsoft.com/office/drawing/2010/main" val="0"/>
              </a:ext>
            </a:extLst>
          </a:blip>
          <a:srcRect/>
          <a:stretch>
            <a:fillRect/>
          </a:stretch>
        </p:blipFill>
        <p:spPr bwMode="auto">
          <a:xfrm>
            <a:off x="2862734" y="4536119"/>
            <a:ext cx="2049399" cy="609600"/>
          </a:xfrm>
          <a:prstGeom prst="rect">
            <a:avLst/>
          </a:prstGeom>
          <a:solidFill>
            <a:srgbClr val="FF0000"/>
          </a:solidFill>
          <a:extLst/>
        </p:spPr>
      </p:pic>
      <p:pic>
        <p:nvPicPr>
          <p:cNvPr id="20" name="Resim 19" descr="https://www.tobb.org.tr/Resimler/Logolar/logoeng.png"/>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402989" y="214373"/>
            <a:ext cx="805815" cy="805815"/>
          </a:xfrm>
          <a:prstGeom prst="rect">
            <a:avLst/>
          </a:prstGeom>
          <a:noFill/>
          <a:ln>
            <a:noFill/>
          </a:ln>
        </p:spPr>
      </p:pic>
      <p:pic>
        <p:nvPicPr>
          <p:cNvPr id="21" name="Resim 20" descr="Avrupa Birliği Türkiye Delegasyonu"/>
          <p:cNvPicPr/>
          <p:nvPr/>
        </p:nvPicPr>
        <p:blipFill>
          <a:blip r:embed="rId19">
            <a:extLst>
              <a:ext uri="{28A0092B-C50C-407E-A947-70E740481C1C}">
                <a14:useLocalDpi xmlns:a14="http://schemas.microsoft.com/office/drawing/2010/main" val="0"/>
              </a:ext>
            </a:extLst>
          </a:blip>
          <a:srcRect/>
          <a:stretch>
            <a:fillRect/>
          </a:stretch>
        </p:blipFill>
        <p:spPr bwMode="auto">
          <a:xfrm>
            <a:off x="7452321" y="329184"/>
            <a:ext cx="1051179" cy="685038"/>
          </a:xfrm>
          <a:prstGeom prst="rect">
            <a:avLst/>
          </a:prstGeom>
          <a:noFill/>
          <a:ln>
            <a:noFill/>
          </a:ln>
        </p:spPr>
      </p:pic>
    </p:spTree>
    <p:extLst>
      <p:ext uri="{BB962C8B-B14F-4D97-AF65-F5344CB8AC3E}">
        <p14:creationId xmlns:p14="http://schemas.microsoft.com/office/powerpoint/2010/main" val="403115486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İçerik Yer Tutucusu 1"/>
          <p:cNvSpPr>
            <a:spLocks noGrp="1"/>
          </p:cNvSpPr>
          <p:nvPr>
            <p:ph idx="1"/>
          </p:nvPr>
        </p:nvSpPr>
        <p:spPr/>
        <p:txBody>
          <a:bodyPr/>
          <a:lstStyle/>
          <a:p>
            <a:pPr marL="0" indent="0">
              <a:buNone/>
            </a:pPr>
            <a:r>
              <a:rPr lang="tr-TR" dirty="0" err="1" smtClean="0"/>
              <a:t>Thank</a:t>
            </a:r>
            <a:r>
              <a:rPr lang="tr-TR" dirty="0" smtClean="0"/>
              <a:t> </a:t>
            </a:r>
            <a:r>
              <a:rPr lang="tr-TR" dirty="0" err="1" smtClean="0"/>
              <a:t>you</a:t>
            </a:r>
            <a:r>
              <a:rPr lang="tr-TR" dirty="0" smtClean="0"/>
              <a:t> </a:t>
            </a:r>
            <a:r>
              <a:rPr lang="tr-TR" dirty="0" err="1" smtClean="0"/>
              <a:t>for</a:t>
            </a:r>
            <a:r>
              <a:rPr lang="tr-TR" dirty="0" smtClean="0"/>
              <a:t> </a:t>
            </a:r>
            <a:r>
              <a:rPr lang="tr-TR" dirty="0" err="1" smtClean="0"/>
              <a:t>your</a:t>
            </a:r>
            <a:r>
              <a:rPr lang="tr-TR" dirty="0" smtClean="0"/>
              <a:t> </a:t>
            </a:r>
            <a:r>
              <a:rPr lang="tr-TR" dirty="0" err="1" smtClean="0"/>
              <a:t>kind</a:t>
            </a:r>
            <a:r>
              <a:rPr lang="tr-TR" dirty="0" smtClean="0"/>
              <a:t> </a:t>
            </a:r>
            <a:r>
              <a:rPr lang="tr-TR" dirty="0" err="1" smtClean="0"/>
              <a:t>interest</a:t>
            </a:r>
            <a:r>
              <a:rPr lang="tr-TR" dirty="0" smtClean="0"/>
              <a:t>..</a:t>
            </a:r>
          </a:p>
          <a:p>
            <a:endParaRPr lang="tr-TR" dirty="0"/>
          </a:p>
          <a:p>
            <a:pPr marL="0" indent="0">
              <a:buNone/>
            </a:pPr>
            <a:r>
              <a:rPr lang="tr-TR" dirty="0" smtClean="0"/>
              <a:t>Burcu ATILGAN</a:t>
            </a:r>
          </a:p>
          <a:p>
            <a:pPr marL="0" indent="0">
              <a:buNone/>
            </a:pPr>
            <a:r>
              <a:rPr lang="tr-TR" dirty="0" smtClean="0"/>
              <a:t>TOBB</a:t>
            </a:r>
          </a:p>
          <a:p>
            <a:pPr marL="0" indent="0">
              <a:buNone/>
            </a:pPr>
            <a:r>
              <a:rPr lang="tr-TR" dirty="0" smtClean="0"/>
              <a:t>EU DEPARTMENT</a:t>
            </a:r>
            <a:endParaRPr lang="tr-TR" dirty="0"/>
          </a:p>
        </p:txBody>
      </p:sp>
      <p:sp>
        <p:nvSpPr>
          <p:cNvPr id="3" name="Slayt Numarası Yer Tutucusu 2"/>
          <p:cNvSpPr>
            <a:spLocks noGrp="1"/>
          </p:cNvSpPr>
          <p:nvPr>
            <p:ph type="sldNum" sz="quarter" idx="12"/>
          </p:nvPr>
        </p:nvSpPr>
        <p:spPr/>
        <p:txBody>
          <a:bodyPr/>
          <a:lstStyle/>
          <a:p>
            <a:fld id="{13AF967F-37FB-49E9-BACA-2CAFCE53F953}" type="slidenum">
              <a:rPr lang="tr-TR" smtClean="0"/>
              <a:pPr/>
              <a:t>14</a:t>
            </a:fld>
            <a:endParaRPr lang="tr-TR"/>
          </a:p>
        </p:txBody>
      </p:sp>
      <p:pic>
        <p:nvPicPr>
          <p:cNvPr id="5" name="Resim 4" descr="https://www.tobb.org.tr/Resimler/Logolar/logoeng.pn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 y="295800"/>
            <a:ext cx="805815" cy="805815"/>
          </a:xfrm>
          <a:prstGeom prst="rect">
            <a:avLst/>
          </a:prstGeom>
          <a:noFill/>
          <a:ln>
            <a:noFill/>
          </a:ln>
        </p:spPr>
      </p:pic>
      <p:pic>
        <p:nvPicPr>
          <p:cNvPr id="6" name="Resim 5" descr="Avrupa Birliği Türkiye Delegasyonu"/>
          <p:cNvPicPr/>
          <p:nvPr/>
        </p:nvPicPr>
        <p:blipFill>
          <a:blip r:embed="rId4">
            <a:extLst>
              <a:ext uri="{28A0092B-C50C-407E-A947-70E740481C1C}">
                <a14:useLocalDpi xmlns:a14="http://schemas.microsoft.com/office/drawing/2010/main" val="0"/>
              </a:ext>
            </a:extLst>
          </a:blip>
          <a:srcRect/>
          <a:stretch>
            <a:fillRect/>
          </a:stretch>
        </p:blipFill>
        <p:spPr bwMode="auto">
          <a:xfrm>
            <a:off x="7452321" y="329184"/>
            <a:ext cx="1051179" cy="685038"/>
          </a:xfrm>
          <a:prstGeom prst="rect">
            <a:avLst/>
          </a:prstGeom>
          <a:noFill/>
          <a:ln>
            <a:noFill/>
          </a:ln>
        </p:spPr>
      </p:pic>
      <p:sp>
        <p:nvSpPr>
          <p:cNvPr id="4" name="Dikdörtgen 3"/>
          <p:cNvSpPr/>
          <p:nvPr/>
        </p:nvSpPr>
        <p:spPr>
          <a:xfrm>
            <a:off x="611560" y="4581128"/>
            <a:ext cx="7992888" cy="461665"/>
          </a:xfrm>
          <a:prstGeom prst="rect">
            <a:avLst/>
          </a:prstGeom>
        </p:spPr>
        <p:txBody>
          <a:bodyPr wrap="square">
            <a:spAutoFit/>
          </a:bodyPr>
          <a:lstStyle/>
          <a:p>
            <a:r>
              <a:rPr lang="en-US" sz="1200" dirty="0"/>
              <a:t>This publication was produced with the financial support of the European Union. Its contents are the sole responsibility of </a:t>
            </a:r>
            <a:r>
              <a:rPr lang="tr-TR" sz="1200" dirty="0" smtClean="0"/>
              <a:t>TOBB </a:t>
            </a:r>
            <a:r>
              <a:rPr lang="en-US" sz="1200" dirty="0" smtClean="0"/>
              <a:t>and </a:t>
            </a:r>
            <a:r>
              <a:rPr lang="en-US" sz="1200" dirty="0"/>
              <a:t>do not necessarily reflect the views of the European </a:t>
            </a:r>
            <a:r>
              <a:rPr lang="en-US" sz="1200" dirty="0" smtClean="0"/>
              <a:t>Union</a:t>
            </a:r>
            <a:r>
              <a:rPr lang="tr-TR" sz="1200" dirty="0"/>
              <a:t>.</a:t>
            </a:r>
          </a:p>
        </p:txBody>
      </p:sp>
    </p:spTree>
    <p:extLst>
      <p:ext uri="{BB962C8B-B14F-4D97-AF65-F5344CB8AC3E}">
        <p14:creationId xmlns:p14="http://schemas.microsoft.com/office/powerpoint/2010/main" val="199859945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Netlik">
  <a:themeElements>
    <a:clrScheme name="Netlik">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is Klasik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Netlik">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Clarity</Template>
  <TotalTime>13032</TotalTime>
  <Words>1106</Words>
  <Application>Microsoft Office PowerPoint</Application>
  <PresentationFormat>Ekran Gösterisi (4:3)</PresentationFormat>
  <Paragraphs>162</Paragraphs>
  <Slides>14</Slides>
  <Notes>14</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14</vt:i4>
      </vt:variant>
    </vt:vector>
  </HeadingPairs>
  <TitlesOfParts>
    <vt:vector size="19" baseType="lpstr">
      <vt:lpstr>Arial</vt:lpstr>
      <vt:lpstr>Calibri</vt:lpstr>
      <vt:lpstr>Cambria</vt:lpstr>
      <vt:lpstr>Wingdings</vt:lpstr>
      <vt:lpstr>Netlik</vt:lpstr>
      <vt:lpstr>LIVING AND WORKING TOGETHER: INTEGRATING SYRIANS UNDER TEMPORARY PROTECTION (SuTPs) TO TURKISH ECONOMY   European Union Regional Trust Fund  (in Response to the  Syrian Crisis The ‘Madad Fund’)    </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Slayt 1</dc:title>
  <dc:creator>TEPAV R5</dc:creator>
  <cp:lastModifiedBy>BURCU ATILGAN</cp:lastModifiedBy>
  <cp:revision>1166</cp:revision>
  <cp:lastPrinted>2018-02-16T13:44:24Z</cp:lastPrinted>
  <dcterms:created xsi:type="dcterms:W3CDTF">2011-08-13T20:21:13Z</dcterms:created>
  <dcterms:modified xsi:type="dcterms:W3CDTF">2018-02-19T14:43:19Z</dcterms:modified>
</cp:coreProperties>
</file>